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85" r:id="rId2"/>
    <p:sldId id="279" r:id="rId3"/>
    <p:sldId id="280" r:id="rId4"/>
    <p:sldId id="281" r:id="rId5"/>
    <p:sldId id="282" r:id="rId6"/>
    <p:sldId id="283" r:id="rId7"/>
    <p:sldId id="284" r:id="rId8"/>
    <p:sldId id="257" r:id="rId9"/>
    <p:sldId id="258" r:id="rId10"/>
    <p:sldId id="259" r:id="rId11"/>
    <p:sldId id="262" r:id="rId12"/>
    <p:sldId id="264" r:id="rId13"/>
    <p:sldId id="265" r:id="rId14"/>
    <p:sldId id="266" r:id="rId15"/>
    <p:sldId id="267" r:id="rId16"/>
    <p:sldId id="268" r:id="rId17"/>
    <p:sldId id="270" r:id="rId18"/>
    <p:sldId id="271" r:id="rId19"/>
    <p:sldId id="272" r:id="rId20"/>
    <p:sldId id="273" r:id="rId21"/>
    <p:sldId id="274" r:id="rId22"/>
    <p:sldId id="275" r:id="rId23"/>
    <p:sldId id="276" r:id="rId24"/>
    <p:sldId id="277" r:id="rId25"/>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70" d="100"/>
          <a:sy n="70" d="100"/>
        </p:scale>
        <p:origin x="71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ECAFA1AE-75EA-4C26-AC10-6064D35CE481}" type="datetimeFigureOut">
              <a:rPr lang="ar-SA" smtClean="0"/>
              <a:t>16/04/1439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B289B78-1E12-4C0D-A93B-084A2644F473}" type="slidenum">
              <a:rPr lang="ar-SA" smtClean="0"/>
              <a:t>‹#›</a:t>
            </a:fld>
            <a:endParaRPr lang="ar-SA"/>
          </a:p>
        </p:txBody>
      </p:sp>
    </p:spTree>
    <p:extLst>
      <p:ext uri="{BB962C8B-B14F-4D97-AF65-F5344CB8AC3E}">
        <p14:creationId xmlns:p14="http://schemas.microsoft.com/office/powerpoint/2010/main" val="3778738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CAFA1AE-75EA-4C26-AC10-6064D35CE481}" type="datetimeFigureOut">
              <a:rPr lang="ar-SA" smtClean="0"/>
              <a:t>16/04/1439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B289B78-1E12-4C0D-A93B-084A2644F473}" type="slidenum">
              <a:rPr lang="ar-SA" smtClean="0"/>
              <a:t>‹#›</a:t>
            </a:fld>
            <a:endParaRPr lang="ar-SA"/>
          </a:p>
        </p:txBody>
      </p:sp>
    </p:spTree>
    <p:extLst>
      <p:ext uri="{BB962C8B-B14F-4D97-AF65-F5344CB8AC3E}">
        <p14:creationId xmlns:p14="http://schemas.microsoft.com/office/powerpoint/2010/main" val="1033922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CAFA1AE-75EA-4C26-AC10-6064D35CE481}" type="datetimeFigureOut">
              <a:rPr lang="ar-SA" smtClean="0"/>
              <a:t>16/04/1439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B289B78-1E12-4C0D-A93B-084A2644F473}" type="slidenum">
              <a:rPr lang="ar-SA" smtClean="0"/>
              <a:t>‹#›</a:t>
            </a:fld>
            <a:endParaRPr lang="ar-SA"/>
          </a:p>
        </p:txBody>
      </p:sp>
    </p:spTree>
    <p:extLst>
      <p:ext uri="{BB962C8B-B14F-4D97-AF65-F5344CB8AC3E}">
        <p14:creationId xmlns:p14="http://schemas.microsoft.com/office/powerpoint/2010/main" val="492604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CAFA1AE-75EA-4C26-AC10-6064D35CE481}" type="datetimeFigureOut">
              <a:rPr lang="ar-SA" smtClean="0"/>
              <a:t>16/04/1439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B289B78-1E12-4C0D-A93B-084A2644F473}" type="slidenum">
              <a:rPr lang="ar-SA" smtClean="0"/>
              <a:t>‹#›</a:t>
            </a:fld>
            <a:endParaRPr lang="ar-SA"/>
          </a:p>
        </p:txBody>
      </p:sp>
    </p:spTree>
    <p:extLst>
      <p:ext uri="{BB962C8B-B14F-4D97-AF65-F5344CB8AC3E}">
        <p14:creationId xmlns:p14="http://schemas.microsoft.com/office/powerpoint/2010/main" val="1882956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CAFA1AE-75EA-4C26-AC10-6064D35CE481}" type="datetimeFigureOut">
              <a:rPr lang="ar-SA" smtClean="0"/>
              <a:t>16/04/1439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B289B78-1E12-4C0D-A93B-084A2644F473}" type="slidenum">
              <a:rPr lang="ar-SA" smtClean="0"/>
              <a:t>‹#›</a:t>
            </a:fld>
            <a:endParaRPr lang="ar-SA"/>
          </a:p>
        </p:txBody>
      </p:sp>
    </p:spTree>
    <p:extLst>
      <p:ext uri="{BB962C8B-B14F-4D97-AF65-F5344CB8AC3E}">
        <p14:creationId xmlns:p14="http://schemas.microsoft.com/office/powerpoint/2010/main" val="3568782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ECAFA1AE-75EA-4C26-AC10-6064D35CE481}" type="datetimeFigureOut">
              <a:rPr lang="ar-SA" smtClean="0"/>
              <a:t>16/04/1439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B289B78-1E12-4C0D-A93B-084A2644F473}" type="slidenum">
              <a:rPr lang="ar-SA" smtClean="0"/>
              <a:t>‹#›</a:t>
            </a:fld>
            <a:endParaRPr lang="ar-SA"/>
          </a:p>
        </p:txBody>
      </p:sp>
    </p:spTree>
    <p:extLst>
      <p:ext uri="{BB962C8B-B14F-4D97-AF65-F5344CB8AC3E}">
        <p14:creationId xmlns:p14="http://schemas.microsoft.com/office/powerpoint/2010/main" val="323492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ECAFA1AE-75EA-4C26-AC10-6064D35CE481}" type="datetimeFigureOut">
              <a:rPr lang="ar-SA" smtClean="0"/>
              <a:t>16/04/1439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BB289B78-1E12-4C0D-A93B-084A2644F473}" type="slidenum">
              <a:rPr lang="ar-SA" smtClean="0"/>
              <a:t>‹#›</a:t>
            </a:fld>
            <a:endParaRPr lang="ar-SA"/>
          </a:p>
        </p:txBody>
      </p:sp>
    </p:spTree>
    <p:extLst>
      <p:ext uri="{BB962C8B-B14F-4D97-AF65-F5344CB8AC3E}">
        <p14:creationId xmlns:p14="http://schemas.microsoft.com/office/powerpoint/2010/main" val="3908733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ECAFA1AE-75EA-4C26-AC10-6064D35CE481}" type="datetimeFigureOut">
              <a:rPr lang="ar-SA" smtClean="0"/>
              <a:t>16/04/1439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BB289B78-1E12-4C0D-A93B-084A2644F473}" type="slidenum">
              <a:rPr lang="ar-SA" smtClean="0"/>
              <a:t>‹#›</a:t>
            </a:fld>
            <a:endParaRPr lang="ar-SA"/>
          </a:p>
        </p:txBody>
      </p:sp>
    </p:spTree>
    <p:extLst>
      <p:ext uri="{BB962C8B-B14F-4D97-AF65-F5344CB8AC3E}">
        <p14:creationId xmlns:p14="http://schemas.microsoft.com/office/powerpoint/2010/main" val="21905950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CAFA1AE-75EA-4C26-AC10-6064D35CE481}" type="datetimeFigureOut">
              <a:rPr lang="ar-SA" smtClean="0"/>
              <a:t>16/04/1439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BB289B78-1E12-4C0D-A93B-084A2644F473}" type="slidenum">
              <a:rPr lang="ar-SA" smtClean="0"/>
              <a:t>‹#›</a:t>
            </a:fld>
            <a:endParaRPr lang="ar-SA"/>
          </a:p>
        </p:txBody>
      </p:sp>
    </p:spTree>
    <p:extLst>
      <p:ext uri="{BB962C8B-B14F-4D97-AF65-F5344CB8AC3E}">
        <p14:creationId xmlns:p14="http://schemas.microsoft.com/office/powerpoint/2010/main" val="1361661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CAFA1AE-75EA-4C26-AC10-6064D35CE481}" type="datetimeFigureOut">
              <a:rPr lang="ar-SA" smtClean="0"/>
              <a:t>16/04/1439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B289B78-1E12-4C0D-A93B-084A2644F473}" type="slidenum">
              <a:rPr lang="ar-SA" smtClean="0"/>
              <a:t>‹#›</a:t>
            </a:fld>
            <a:endParaRPr lang="ar-SA"/>
          </a:p>
        </p:txBody>
      </p:sp>
    </p:spTree>
    <p:extLst>
      <p:ext uri="{BB962C8B-B14F-4D97-AF65-F5344CB8AC3E}">
        <p14:creationId xmlns:p14="http://schemas.microsoft.com/office/powerpoint/2010/main" val="1366250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CAFA1AE-75EA-4C26-AC10-6064D35CE481}" type="datetimeFigureOut">
              <a:rPr lang="ar-SA" smtClean="0"/>
              <a:t>16/04/1439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B289B78-1E12-4C0D-A93B-084A2644F473}" type="slidenum">
              <a:rPr lang="ar-SA" smtClean="0"/>
              <a:t>‹#›</a:t>
            </a:fld>
            <a:endParaRPr lang="ar-SA"/>
          </a:p>
        </p:txBody>
      </p:sp>
    </p:spTree>
    <p:extLst>
      <p:ext uri="{BB962C8B-B14F-4D97-AF65-F5344CB8AC3E}">
        <p14:creationId xmlns:p14="http://schemas.microsoft.com/office/powerpoint/2010/main" val="353945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CAFA1AE-75EA-4C26-AC10-6064D35CE481}" type="datetimeFigureOut">
              <a:rPr lang="ar-SA" smtClean="0"/>
              <a:t>16/04/1439</a:t>
            </a:fld>
            <a:endParaRPr lang="ar-SA"/>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B289B78-1E12-4C0D-A93B-084A2644F473}" type="slidenum">
              <a:rPr lang="ar-SA" smtClean="0"/>
              <a:t>‹#›</a:t>
            </a:fld>
            <a:endParaRPr lang="ar-SA"/>
          </a:p>
        </p:txBody>
      </p:sp>
    </p:spTree>
    <p:extLst>
      <p:ext uri="{BB962C8B-B14F-4D97-AF65-F5344CB8AC3E}">
        <p14:creationId xmlns:p14="http://schemas.microsoft.com/office/powerpoint/2010/main" val="17086525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en-US" dirty="0" smtClean="0"/>
              <a:t>Operating system</a:t>
            </a:r>
            <a:br>
              <a:rPr lang="en-US" dirty="0" smtClean="0"/>
            </a:br>
            <a:r>
              <a:rPr lang="en-US" dirty="0" smtClean="0"/>
              <a:t>Lecture one </a:t>
            </a:r>
            <a:r>
              <a:rPr lang="en-US" smtClean="0"/>
              <a:t/>
            </a:r>
            <a:br>
              <a:rPr lang="en-US" smtClean="0"/>
            </a:br>
            <a:r>
              <a:rPr lang="en-US" smtClean="0"/>
              <a:t>part2</a:t>
            </a:r>
            <a:endParaRPr lang="ar-SA" dirty="0"/>
          </a:p>
        </p:txBody>
      </p:sp>
      <p:sp>
        <p:nvSpPr>
          <p:cNvPr id="3" name="عنوان فرعي 2"/>
          <p:cNvSpPr>
            <a:spLocks noGrp="1"/>
          </p:cNvSpPr>
          <p:nvPr>
            <p:ph type="subTitle" idx="1"/>
          </p:nvPr>
        </p:nvSpPr>
        <p:spPr/>
        <p:txBody>
          <a:bodyPr/>
          <a:lstStyle/>
          <a:p>
            <a:r>
              <a:rPr lang="en-US" dirty="0" smtClean="0"/>
              <a:t>Dr jamal altuwaijari</a:t>
            </a:r>
            <a:endParaRPr lang="ar-SA" dirty="0"/>
          </a:p>
        </p:txBody>
      </p:sp>
    </p:spTree>
    <p:extLst>
      <p:ext uri="{BB962C8B-B14F-4D97-AF65-F5344CB8AC3E}">
        <p14:creationId xmlns:p14="http://schemas.microsoft.com/office/powerpoint/2010/main" val="25647882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lstStyle/>
          <a:p>
            <a:pPr algn="ctr" rtl="0"/>
            <a:r>
              <a:rPr lang="en-US" b="1" u="sng" dirty="0" smtClean="0"/>
              <a:t>1. Batch operating system</a:t>
            </a:r>
            <a:endParaRPr lang="en-US" dirty="0"/>
          </a:p>
        </p:txBody>
      </p:sp>
      <p:sp>
        <p:nvSpPr>
          <p:cNvPr id="3" name="عنصر نائب للمحتوى 2"/>
          <p:cNvSpPr>
            <a:spLocks noGrp="1"/>
          </p:cNvSpPr>
          <p:nvPr>
            <p:ph idx="1"/>
          </p:nvPr>
        </p:nvSpPr>
        <p:spPr>
          <a:xfrm>
            <a:off x="838200" y="1050878"/>
            <a:ext cx="10515600" cy="5126085"/>
          </a:xfrm>
        </p:spPr>
        <p:txBody>
          <a:bodyPr>
            <a:normAutofit fontScale="92500"/>
          </a:bodyPr>
          <a:lstStyle/>
          <a:p>
            <a:pPr marL="0" indent="0" algn="l" rtl="0">
              <a:buNone/>
            </a:pPr>
            <a:endParaRPr lang="en-US" dirty="0" smtClean="0"/>
          </a:p>
          <a:p>
            <a:pPr marL="0" indent="0" algn="l" rtl="0">
              <a:buNone/>
            </a:pPr>
            <a:endParaRPr lang="en-US" dirty="0"/>
          </a:p>
          <a:p>
            <a:pPr marL="0" indent="0" algn="l" rtl="0">
              <a:buNone/>
            </a:pPr>
            <a:endParaRPr lang="en-US" dirty="0" smtClean="0"/>
          </a:p>
          <a:p>
            <a:pPr marL="0" indent="0" algn="l" rtl="0">
              <a:buNone/>
            </a:pPr>
            <a:endParaRPr lang="en-US" dirty="0"/>
          </a:p>
          <a:p>
            <a:pPr marL="0" indent="0" algn="ctr" rtl="0">
              <a:buNone/>
            </a:pPr>
            <a:r>
              <a:rPr lang="en-US" b="1" dirty="0"/>
              <a:t> </a:t>
            </a:r>
            <a:r>
              <a:rPr lang="en-US" b="1" dirty="0" smtClean="0"/>
              <a:t>Fig 1.2</a:t>
            </a:r>
          </a:p>
          <a:p>
            <a:pPr marL="0" indent="0" algn="l" rtl="0">
              <a:buNone/>
            </a:pPr>
            <a:r>
              <a:rPr lang="en-US" dirty="0"/>
              <a:t>• </a:t>
            </a:r>
            <a:r>
              <a:rPr lang="en-US" b="1" u="sng" dirty="0"/>
              <a:t>Advantages</a:t>
            </a:r>
            <a:r>
              <a:rPr lang="en-US" dirty="0"/>
              <a:t> of batch system is very simple.</a:t>
            </a:r>
          </a:p>
          <a:p>
            <a:pPr marL="0" indent="0" algn="l" rtl="0">
              <a:buNone/>
            </a:pPr>
            <a:r>
              <a:rPr lang="en-US" dirty="0"/>
              <a:t> </a:t>
            </a:r>
            <a:r>
              <a:rPr lang="en-US" b="1" u="sng" dirty="0"/>
              <a:t>Disadvantages </a:t>
            </a:r>
            <a:endParaRPr lang="en-US" dirty="0"/>
          </a:p>
          <a:p>
            <a:pPr marL="0" indent="0" algn="l" rtl="0">
              <a:buNone/>
            </a:pPr>
            <a:r>
              <a:rPr lang="en-US" dirty="0"/>
              <a:t>	• There is no direct interaction between the user and the job while the job is executing. </a:t>
            </a:r>
          </a:p>
          <a:p>
            <a:pPr marL="0" indent="0" algn="l" rtl="0">
              <a:buNone/>
            </a:pPr>
            <a:r>
              <a:rPr lang="en-US" dirty="0"/>
              <a:t>	• The delay between the job submission and the job completion (called turnaround time) may result from amount of computing time needed.</a:t>
            </a:r>
          </a:p>
          <a:p>
            <a:pPr marL="0" indent="0" algn="l" rtl="0">
              <a:buNone/>
            </a:pPr>
            <a:endParaRPr lang="ar-SA" dirty="0"/>
          </a:p>
        </p:txBody>
      </p:sp>
      <p:sp>
        <p:nvSpPr>
          <p:cNvPr id="6" name="Rectangle 616"/>
          <p:cNvSpPr/>
          <p:nvPr/>
        </p:nvSpPr>
        <p:spPr>
          <a:xfrm>
            <a:off x="5218430" y="1416368"/>
            <a:ext cx="1752600" cy="521615"/>
          </a:xfrm>
          <a:prstGeom prst="rect">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rtl="1">
              <a:lnSpc>
                <a:spcPct val="115000"/>
              </a:lnSpc>
              <a:spcBef>
                <a:spcPts val="0"/>
              </a:spcBef>
              <a:spcAft>
                <a:spcPts val="1000"/>
              </a:spcAft>
            </a:pPr>
            <a:r>
              <a:rPr lang="en-US" sz="1800" b="1" dirty="0">
                <a:effectLst/>
                <a:latin typeface="Calibri" panose="020F0502020204030204" pitchFamily="34" charset="0"/>
                <a:ea typeface="Calibri" panose="020F0502020204030204" pitchFamily="34" charset="0"/>
                <a:cs typeface="Arial" panose="020B0604020202020204" pitchFamily="34" charset="0"/>
              </a:rPr>
              <a:t>Operating system</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7" name="Rectangle 615"/>
          <p:cNvSpPr/>
          <p:nvPr/>
        </p:nvSpPr>
        <p:spPr>
          <a:xfrm>
            <a:off x="5220970" y="1937984"/>
            <a:ext cx="1752600" cy="1091819"/>
          </a:xfrm>
          <a:prstGeom prst="rect">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rtl="1">
              <a:lnSpc>
                <a:spcPct val="115000"/>
              </a:lnSpc>
              <a:spcBef>
                <a:spcPts val="0"/>
              </a:spcBef>
              <a:spcAft>
                <a:spcPts val="1000"/>
              </a:spcAft>
            </a:pPr>
            <a:r>
              <a:rPr lang="en-US" sz="1800" b="1" dirty="0">
                <a:effectLst/>
                <a:latin typeface="Calibri" panose="020F0502020204030204" pitchFamily="34" charset="0"/>
                <a:ea typeface="Calibri" panose="020F0502020204030204" pitchFamily="34" charset="0"/>
                <a:cs typeface="Arial" panose="020B0604020202020204" pitchFamily="34" charset="0"/>
              </a:rPr>
              <a:t>User program</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5000"/>
              </a:lnSpc>
              <a:spcBef>
                <a:spcPts val="0"/>
              </a:spcBef>
              <a:spcAft>
                <a:spcPts val="1000"/>
              </a:spcAft>
            </a:pPr>
            <a:r>
              <a:rPr lang="en-US" sz="1800" b="1" dirty="0">
                <a:effectLst/>
                <a:latin typeface="Calibri" panose="020F0502020204030204" pitchFamily="34" charset="0"/>
                <a:ea typeface="Calibri" panose="020F0502020204030204" pitchFamily="34" charset="0"/>
                <a:cs typeface="Arial" panose="020B0604020202020204" pitchFamily="34" charset="0"/>
              </a:rPr>
              <a:t>area</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224411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u="sng" dirty="0"/>
              <a:t>2. Time-sharing operating </a:t>
            </a:r>
            <a:r>
              <a:rPr lang="en-US" b="1" u="sng" dirty="0" smtClean="0"/>
              <a:t>systems</a:t>
            </a:r>
            <a:endParaRPr lang="en-US" dirty="0"/>
          </a:p>
        </p:txBody>
      </p:sp>
      <p:sp>
        <p:nvSpPr>
          <p:cNvPr id="3" name="عنصر نائب للمحتوى 2"/>
          <p:cNvSpPr>
            <a:spLocks noGrp="1"/>
          </p:cNvSpPr>
          <p:nvPr>
            <p:ph idx="1"/>
          </p:nvPr>
        </p:nvSpPr>
        <p:spPr>
          <a:xfrm>
            <a:off x="838200" y="1050878"/>
            <a:ext cx="10515600" cy="5126085"/>
          </a:xfrm>
        </p:spPr>
        <p:txBody>
          <a:bodyPr>
            <a:normAutofit fontScale="92500" lnSpcReduction="10000"/>
          </a:bodyPr>
          <a:lstStyle/>
          <a:p>
            <a:pPr marL="0" indent="0" algn="l" rtl="0">
              <a:buNone/>
            </a:pPr>
            <a:r>
              <a:rPr lang="en-US" dirty="0"/>
              <a:t>	Time-sharing is a technique which enables many people, located at various terminals, to use a particular computer system at the same time. Time-sharing or multitasking is a logical extension of multiprogramming. Processor's time which is shared among multiple users simultaneously is termed as time-sharing.</a:t>
            </a:r>
          </a:p>
          <a:p>
            <a:pPr marL="0" indent="0" algn="l" rtl="0">
              <a:buNone/>
            </a:pPr>
            <a:r>
              <a:rPr lang="en-US" dirty="0"/>
              <a:t>The main difference between </a:t>
            </a:r>
            <a:r>
              <a:rPr lang="en-US" dirty="0" err="1"/>
              <a:t>Multiprogrammed</a:t>
            </a:r>
            <a:r>
              <a:rPr lang="en-US" dirty="0"/>
              <a:t> Batch Systems and Time-Sharing Systems is that in case of </a:t>
            </a:r>
            <a:r>
              <a:rPr lang="en-US" dirty="0" err="1"/>
              <a:t>Multiprogrammed</a:t>
            </a:r>
            <a:r>
              <a:rPr lang="en-US" dirty="0"/>
              <a:t> batch systems, the objective is to maximize processor use, whereas in Time-Sharing Systems, the objective is to minimize response time</a:t>
            </a:r>
            <a:r>
              <a:rPr lang="en-US" dirty="0" smtClean="0"/>
              <a:t>.</a:t>
            </a:r>
          </a:p>
          <a:p>
            <a:pPr marL="0" indent="0" algn="l" rtl="0">
              <a:buNone/>
            </a:pPr>
            <a:endParaRPr lang="en-US" dirty="0"/>
          </a:p>
          <a:p>
            <a:pPr marL="0" indent="0" algn="l" rtl="0">
              <a:buNone/>
            </a:pPr>
            <a:endParaRPr lang="en-US" dirty="0" smtClean="0"/>
          </a:p>
          <a:p>
            <a:pPr marL="0" indent="0" algn="l" rtl="0">
              <a:buNone/>
            </a:pPr>
            <a:endParaRPr lang="en-US" dirty="0" smtClean="0"/>
          </a:p>
          <a:p>
            <a:pPr marL="0" indent="0" algn="l" rtl="0">
              <a:buNone/>
            </a:pPr>
            <a:r>
              <a:rPr lang="en-US" dirty="0"/>
              <a:t>SINGLE-USER INTERACTIVE</a:t>
            </a:r>
          </a:p>
          <a:p>
            <a:pPr marL="0" indent="0" algn="l" rtl="0">
              <a:buNone/>
            </a:pPr>
            <a:endParaRPr lang="en-US" dirty="0"/>
          </a:p>
        </p:txBody>
      </p:sp>
      <p:sp>
        <p:nvSpPr>
          <p:cNvPr id="14" name="Rectangle 618"/>
          <p:cNvSpPr>
            <a:spLocks noChangeArrowheads="1"/>
          </p:cNvSpPr>
          <p:nvPr/>
        </p:nvSpPr>
        <p:spPr bwMode="auto">
          <a:xfrm>
            <a:off x="1580181" y="4678668"/>
            <a:ext cx="1187290" cy="571500"/>
          </a:xfrm>
          <a:prstGeom prst="rect">
            <a:avLst/>
          </a:prstGeom>
          <a:solidFill>
            <a:srgbClr val="FFFFFF"/>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altLang="ar-SA" sz="20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CPU</a:t>
            </a:r>
            <a:endParaRPr kumimoji="0" lang="ar-SA" altLang="ar-SA" sz="1800" b="0" i="0" u="none" strike="noStrike" cap="none" normalizeH="0" baseline="0" dirty="0" smtClean="0">
              <a:ln>
                <a:noFill/>
              </a:ln>
              <a:solidFill>
                <a:schemeClr val="tx1"/>
              </a:solidFill>
              <a:effectLst/>
              <a:latin typeface="Arial" panose="020B0604020202020204" pitchFamily="34" charset="0"/>
            </a:endParaRPr>
          </a:p>
        </p:txBody>
      </p:sp>
      <p:cxnSp>
        <p:nvCxnSpPr>
          <p:cNvPr id="15" name="Straight Arrow Connector 619"/>
          <p:cNvCxnSpPr/>
          <p:nvPr/>
        </p:nvCxnSpPr>
        <p:spPr>
          <a:xfrm>
            <a:off x="2767471" y="4977841"/>
            <a:ext cx="911860" cy="0"/>
          </a:xfrm>
          <a:prstGeom prst="straightConnector1">
            <a:avLst/>
          </a:prstGeom>
          <a:ln>
            <a:headEnd type="arrow"/>
            <a:tailEnd type="arrow"/>
          </a:ln>
        </p:spPr>
        <p:style>
          <a:lnRef idx="3">
            <a:schemeClr val="dk1"/>
          </a:lnRef>
          <a:fillRef idx="0">
            <a:schemeClr val="dk1"/>
          </a:fillRef>
          <a:effectRef idx="2">
            <a:schemeClr val="dk1"/>
          </a:effectRef>
          <a:fontRef idx="minor">
            <a:schemeClr val="tx1"/>
          </a:fontRef>
        </p:style>
      </p:cxnSp>
      <p:sp>
        <p:nvSpPr>
          <p:cNvPr id="16" name="Snip Single Corner Rectangle 617"/>
          <p:cNvSpPr>
            <a:spLocks/>
          </p:cNvSpPr>
          <p:nvPr/>
        </p:nvSpPr>
        <p:spPr bwMode="auto">
          <a:xfrm>
            <a:off x="3679331" y="4686749"/>
            <a:ext cx="1493169" cy="571500"/>
          </a:xfrm>
          <a:custGeom>
            <a:avLst/>
            <a:gdLst>
              <a:gd name="T0" fmla="*/ 0 w 1400175"/>
              <a:gd name="T1" fmla="*/ 0 h 571500"/>
              <a:gd name="T2" fmla="*/ 1304923 w 1400175"/>
              <a:gd name="T3" fmla="*/ 0 h 571500"/>
              <a:gd name="T4" fmla="*/ 1400175 w 1400175"/>
              <a:gd name="T5" fmla="*/ 95252 h 571500"/>
              <a:gd name="T6" fmla="*/ 1400175 w 1400175"/>
              <a:gd name="T7" fmla="*/ 571500 h 571500"/>
              <a:gd name="T8" fmla="*/ 0 w 1400175"/>
              <a:gd name="T9" fmla="*/ 571500 h 571500"/>
              <a:gd name="T10" fmla="*/ 0 w 1400175"/>
              <a:gd name="T11" fmla="*/ 0 h 571500"/>
              <a:gd name="T12" fmla="*/ 0 60000 65536"/>
              <a:gd name="T13" fmla="*/ 0 60000 65536"/>
              <a:gd name="T14" fmla="*/ 0 60000 65536"/>
              <a:gd name="T15" fmla="*/ 0 60000 65536"/>
              <a:gd name="T16" fmla="*/ 0 60000 65536"/>
              <a:gd name="T17" fmla="*/ 0 60000 65536"/>
              <a:gd name="T18" fmla="*/ 0 w 1400175"/>
              <a:gd name="T19" fmla="*/ 0 h 571500"/>
              <a:gd name="T20" fmla="*/ 1400175 w 1400175"/>
              <a:gd name="T21" fmla="*/ 571500 h 571500"/>
            </a:gdLst>
            <a:ahLst/>
            <a:cxnLst>
              <a:cxn ang="T12">
                <a:pos x="T0" y="T1"/>
              </a:cxn>
              <a:cxn ang="T13">
                <a:pos x="T2" y="T3"/>
              </a:cxn>
              <a:cxn ang="T14">
                <a:pos x="T4" y="T5"/>
              </a:cxn>
              <a:cxn ang="T15">
                <a:pos x="T6" y="T7"/>
              </a:cxn>
              <a:cxn ang="T16">
                <a:pos x="T8" y="T9"/>
              </a:cxn>
              <a:cxn ang="T17">
                <a:pos x="T10" y="T11"/>
              </a:cxn>
            </a:cxnLst>
            <a:rect l="T18" t="T19" r="T20" b="T21"/>
            <a:pathLst>
              <a:path w="1400175" h="571500">
                <a:moveTo>
                  <a:pt x="0" y="0"/>
                </a:moveTo>
                <a:lnTo>
                  <a:pt x="1304923" y="0"/>
                </a:lnTo>
                <a:lnTo>
                  <a:pt x="1400175" y="95252"/>
                </a:lnTo>
                <a:lnTo>
                  <a:pt x="1400175" y="571500"/>
                </a:lnTo>
                <a:lnTo>
                  <a:pt x="0" y="571500"/>
                </a:lnTo>
                <a:lnTo>
                  <a:pt x="0" y="0"/>
                </a:lnTo>
                <a:close/>
              </a:path>
            </a:pathLst>
          </a:custGeom>
          <a:solidFill>
            <a:srgbClr val="FFFFFF"/>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altLang="ar-SA" sz="16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TERMINAL</a:t>
            </a:r>
            <a:endParaRPr kumimoji="0" lang="ar-SA" altLang="ar-SA"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159719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lstStyle/>
          <a:p>
            <a:pPr algn="ctr" rtl="0"/>
            <a:r>
              <a:rPr lang="en-US" b="1" u="sng" dirty="0" smtClean="0"/>
              <a:t>2. Time-sharing operating systems</a:t>
            </a:r>
            <a:endParaRPr lang="en-US" dirty="0"/>
          </a:p>
        </p:txBody>
      </p:sp>
      <p:sp>
        <p:nvSpPr>
          <p:cNvPr id="3" name="عنصر نائب للمحتوى 2"/>
          <p:cNvSpPr>
            <a:spLocks noGrp="1"/>
          </p:cNvSpPr>
          <p:nvPr>
            <p:ph idx="1"/>
          </p:nvPr>
        </p:nvSpPr>
        <p:spPr>
          <a:xfrm>
            <a:off x="551597" y="1405720"/>
            <a:ext cx="10515600" cy="5126085"/>
          </a:xfrm>
        </p:spPr>
        <p:txBody>
          <a:bodyPr>
            <a:normAutofit fontScale="92500" lnSpcReduction="10000"/>
          </a:bodyPr>
          <a:lstStyle/>
          <a:p>
            <a:pPr marL="0" indent="0" algn="l" rtl="0">
              <a:buNone/>
            </a:pPr>
            <a:endParaRPr lang="en-US" dirty="0" smtClean="0"/>
          </a:p>
          <a:p>
            <a:pPr marL="0" indent="0" algn="l" rtl="0">
              <a:buNone/>
            </a:pPr>
            <a:endParaRPr lang="en-US" dirty="0" smtClean="0"/>
          </a:p>
          <a:p>
            <a:pPr marL="0" indent="0" algn="l" rtl="0">
              <a:buNone/>
            </a:pPr>
            <a:endParaRPr lang="en-US" dirty="0"/>
          </a:p>
          <a:p>
            <a:pPr marL="0" indent="0" algn="l" rtl="0">
              <a:buNone/>
            </a:pPr>
            <a:endParaRPr lang="en-US" dirty="0" smtClean="0"/>
          </a:p>
          <a:p>
            <a:pPr marL="0" indent="0" algn="l" rtl="0">
              <a:buNone/>
            </a:pPr>
            <a:endParaRPr lang="en-US" dirty="0" smtClean="0"/>
          </a:p>
          <a:p>
            <a:pPr marL="0" indent="0" algn="ctr" rtl="0">
              <a:buNone/>
            </a:pPr>
            <a:r>
              <a:rPr lang="en-US" dirty="0"/>
              <a:t>TIME-SHARING SYSTEM FIG.1.3</a:t>
            </a:r>
          </a:p>
          <a:p>
            <a:pPr marL="0" indent="0" algn="l" rtl="0">
              <a:buNone/>
            </a:pPr>
            <a:r>
              <a:rPr lang="en-US" dirty="0"/>
              <a:t>Multiple jobs are executed by the CPU by switching between them, but the switches occur so frequently. Thus, the user can receive an immediate response. For example, in a transaction processing, the processor executes each user program in a short burst or quantum of computation. That is, if </a:t>
            </a:r>
            <a:r>
              <a:rPr lang="en-US" b="1" dirty="0"/>
              <a:t>n</a:t>
            </a:r>
            <a:r>
              <a:rPr lang="en-US" dirty="0"/>
              <a:t> users are present, then each user can get a time quantum. When the user submits the command, the response time is in few seconds at most.</a:t>
            </a:r>
          </a:p>
          <a:p>
            <a:pPr marL="0" indent="0" algn="l" rtl="0">
              <a:buNone/>
            </a:pPr>
            <a:endParaRPr lang="ar-SA" dirty="0"/>
          </a:p>
        </p:txBody>
      </p:sp>
      <p:sp>
        <p:nvSpPr>
          <p:cNvPr id="4" name="Rectangle 620"/>
          <p:cNvSpPr>
            <a:spLocks noChangeArrowheads="1"/>
          </p:cNvSpPr>
          <p:nvPr/>
        </p:nvSpPr>
        <p:spPr bwMode="auto">
          <a:xfrm>
            <a:off x="1297875" y="2064318"/>
            <a:ext cx="752475" cy="552450"/>
          </a:xfrm>
          <a:prstGeom prst="rect">
            <a:avLst/>
          </a:prstGeom>
          <a:solidFill>
            <a:srgbClr val="FFFFFF"/>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ar-SA" altLang="ar-SA" sz="22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CPU</a:t>
            </a:r>
            <a:endParaRPr kumimoji="0" lang="ar-IQ" altLang="ar-SA"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5" name="Snip Single Corner Rectangle 623"/>
          <p:cNvSpPr>
            <a:spLocks/>
          </p:cNvSpPr>
          <p:nvPr/>
        </p:nvSpPr>
        <p:spPr bwMode="auto">
          <a:xfrm>
            <a:off x="4112993" y="1312461"/>
            <a:ext cx="1450975" cy="571500"/>
          </a:xfrm>
          <a:custGeom>
            <a:avLst/>
            <a:gdLst>
              <a:gd name="T0" fmla="*/ 0 w 1450340"/>
              <a:gd name="T1" fmla="*/ 0 h 571500"/>
              <a:gd name="T2" fmla="*/ 1164590 w 1450340"/>
              <a:gd name="T3" fmla="*/ 0 h 571500"/>
              <a:gd name="T4" fmla="*/ 1450340 w 1450340"/>
              <a:gd name="T5" fmla="*/ 285750 h 571500"/>
              <a:gd name="T6" fmla="*/ 1450340 w 1450340"/>
              <a:gd name="T7" fmla="*/ 571500 h 571500"/>
              <a:gd name="T8" fmla="*/ 0 w 1450340"/>
              <a:gd name="T9" fmla="*/ 571500 h 571500"/>
              <a:gd name="T10" fmla="*/ 0 w 1450340"/>
              <a:gd name="T11" fmla="*/ 0 h 571500"/>
              <a:gd name="T12" fmla="*/ 0 60000 65536"/>
              <a:gd name="T13" fmla="*/ 0 60000 65536"/>
              <a:gd name="T14" fmla="*/ 0 60000 65536"/>
              <a:gd name="T15" fmla="*/ 0 60000 65536"/>
              <a:gd name="T16" fmla="*/ 0 60000 65536"/>
              <a:gd name="T17" fmla="*/ 0 60000 65536"/>
              <a:gd name="T18" fmla="*/ 0 w 1450340"/>
              <a:gd name="T19" fmla="*/ 0 h 571500"/>
              <a:gd name="T20" fmla="*/ 1450340 w 1450340"/>
              <a:gd name="T21" fmla="*/ 571500 h 571500"/>
            </a:gdLst>
            <a:ahLst/>
            <a:cxnLst>
              <a:cxn ang="T12">
                <a:pos x="T0" y="T1"/>
              </a:cxn>
              <a:cxn ang="T13">
                <a:pos x="T2" y="T3"/>
              </a:cxn>
              <a:cxn ang="T14">
                <a:pos x="T4" y="T5"/>
              </a:cxn>
              <a:cxn ang="T15">
                <a:pos x="T6" y="T7"/>
              </a:cxn>
              <a:cxn ang="T16">
                <a:pos x="T8" y="T9"/>
              </a:cxn>
              <a:cxn ang="T17">
                <a:pos x="T10" y="T11"/>
              </a:cxn>
            </a:cxnLst>
            <a:rect l="T18" t="T19" r="T20" b="T21"/>
            <a:pathLst>
              <a:path w="1450340" h="571500">
                <a:moveTo>
                  <a:pt x="0" y="0"/>
                </a:moveTo>
                <a:lnTo>
                  <a:pt x="1164590" y="0"/>
                </a:lnTo>
                <a:lnTo>
                  <a:pt x="1450340" y="285750"/>
                </a:lnTo>
                <a:lnTo>
                  <a:pt x="1450340" y="571500"/>
                </a:lnTo>
                <a:lnTo>
                  <a:pt x="0" y="571500"/>
                </a:lnTo>
                <a:lnTo>
                  <a:pt x="0" y="0"/>
                </a:lnTo>
                <a:close/>
              </a:path>
            </a:pathLst>
          </a:custGeom>
          <a:solidFill>
            <a:srgbClr val="FFFFFF"/>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altLang="ar-SA" sz="16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TERMINAL</a:t>
            </a:r>
            <a:endParaRPr kumimoji="0" lang="ar-SA" altLang="ar-SA" sz="1800" b="0" i="0" u="none" strike="noStrike" cap="none" normalizeH="0" baseline="0" dirty="0" smtClean="0">
              <a:ln>
                <a:noFill/>
              </a:ln>
              <a:solidFill>
                <a:schemeClr val="tx1"/>
              </a:solidFill>
              <a:effectLst/>
              <a:latin typeface="Arial" panose="020B0604020202020204" pitchFamily="34" charset="0"/>
            </a:endParaRPr>
          </a:p>
        </p:txBody>
      </p:sp>
      <p:sp>
        <p:nvSpPr>
          <p:cNvPr id="6" name="Snip Single Corner Rectangle 624"/>
          <p:cNvSpPr>
            <a:spLocks/>
          </p:cNvSpPr>
          <p:nvPr/>
        </p:nvSpPr>
        <p:spPr bwMode="auto">
          <a:xfrm>
            <a:off x="4121724" y="2158931"/>
            <a:ext cx="1550988" cy="571500"/>
          </a:xfrm>
          <a:custGeom>
            <a:avLst/>
            <a:gdLst>
              <a:gd name="T0" fmla="*/ 0 w 1550670"/>
              <a:gd name="T1" fmla="*/ 0 h 571500"/>
              <a:gd name="T2" fmla="*/ 1264920 w 1550670"/>
              <a:gd name="T3" fmla="*/ 0 h 571500"/>
              <a:gd name="T4" fmla="*/ 1550670 w 1550670"/>
              <a:gd name="T5" fmla="*/ 285750 h 571500"/>
              <a:gd name="T6" fmla="*/ 1550670 w 1550670"/>
              <a:gd name="T7" fmla="*/ 571500 h 571500"/>
              <a:gd name="T8" fmla="*/ 0 w 1550670"/>
              <a:gd name="T9" fmla="*/ 571500 h 571500"/>
              <a:gd name="T10" fmla="*/ 0 w 1550670"/>
              <a:gd name="T11" fmla="*/ 0 h 571500"/>
              <a:gd name="T12" fmla="*/ 0 60000 65536"/>
              <a:gd name="T13" fmla="*/ 0 60000 65536"/>
              <a:gd name="T14" fmla="*/ 0 60000 65536"/>
              <a:gd name="T15" fmla="*/ 0 60000 65536"/>
              <a:gd name="T16" fmla="*/ 0 60000 65536"/>
              <a:gd name="T17" fmla="*/ 0 60000 65536"/>
              <a:gd name="T18" fmla="*/ 0 w 1550670"/>
              <a:gd name="T19" fmla="*/ 0 h 571500"/>
              <a:gd name="T20" fmla="*/ 1550670 w 1550670"/>
              <a:gd name="T21" fmla="*/ 571500 h 571500"/>
            </a:gdLst>
            <a:ahLst/>
            <a:cxnLst>
              <a:cxn ang="T12">
                <a:pos x="T0" y="T1"/>
              </a:cxn>
              <a:cxn ang="T13">
                <a:pos x="T2" y="T3"/>
              </a:cxn>
              <a:cxn ang="T14">
                <a:pos x="T4" y="T5"/>
              </a:cxn>
              <a:cxn ang="T15">
                <a:pos x="T6" y="T7"/>
              </a:cxn>
              <a:cxn ang="T16">
                <a:pos x="T8" y="T9"/>
              </a:cxn>
              <a:cxn ang="T17">
                <a:pos x="T10" y="T11"/>
              </a:cxn>
            </a:cxnLst>
            <a:rect l="T18" t="T19" r="T20" b="T21"/>
            <a:pathLst>
              <a:path w="1550670" h="571500">
                <a:moveTo>
                  <a:pt x="0" y="0"/>
                </a:moveTo>
                <a:lnTo>
                  <a:pt x="1264920" y="0"/>
                </a:lnTo>
                <a:lnTo>
                  <a:pt x="1550670" y="285750"/>
                </a:lnTo>
                <a:lnTo>
                  <a:pt x="1550670" y="571500"/>
                </a:lnTo>
                <a:lnTo>
                  <a:pt x="0" y="571500"/>
                </a:lnTo>
                <a:lnTo>
                  <a:pt x="0" y="0"/>
                </a:lnTo>
                <a:close/>
              </a:path>
            </a:pathLst>
          </a:custGeom>
          <a:solidFill>
            <a:srgbClr val="FFFFFF"/>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altLang="ar-SA" sz="16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TERMINAL</a:t>
            </a:r>
            <a:endParaRPr kumimoji="0" lang="ar-SA" altLang="ar-SA" sz="1800" b="0" i="0" u="none" strike="noStrike" cap="none" normalizeH="0" baseline="0" dirty="0" smtClean="0">
              <a:ln>
                <a:noFill/>
              </a:ln>
              <a:solidFill>
                <a:schemeClr val="tx1"/>
              </a:solidFill>
              <a:effectLst/>
              <a:latin typeface="Arial" panose="020B0604020202020204" pitchFamily="34" charset="0"/>
            </a:endParaRPr>
          </a:p>
        </p:txBody>
      </p:sp>
      <p:sp>
        <p:nvSpPr>
          <p:cNvPr id="7" name="Snip Single Corner Rectangle 625"/>
          <p:cNvSpPr>
            <a:spLocks/>
          </p:cNvSpPr>
          <p:nvPr/>
        </p:nvSpPr>
        <p:spPr bwMode="auto">
          <a:xfrm>
            <a:off x="4121724" y="2932082"/>
            <a:ext cx="1400175" cy="571500"/>
          </a:xfrm>
          <a:custGeom>
            <a:avLst/>
            <a:gdLst>
              <a:gd name="T0" fmla="*/ 0 w 1400175"/>
              <a:gd name="T1" fmla="*/ 0 h 571500"/>
              <a:gd name="T2" fmla="*/ 1114425 w 1400175"/>
              <a:gd name="T3" fmla="*/ 0 h 571500"/>
              <a:gd name="T4" fmla="*/ 1400175 w 1400175"/>
              <a:gd name="T5" fmla="*/ 285750 h 571500"/>
              <a:gd name="T6" fmla="*/ 1400175 w 1400175"/>
              <a:gd name="T7" fmla="*/ 571500 h 571500"/>
              <a:gd name="T8" fmla="*/ 0 w 1400175"/>
              <a:gd name="T9" fmla="*/ 571500 h 571500"/>
              <a:gd name="T10" fmla="*/ 0 w 1400175"/>
              <a:gd name="T11" fmla="*/ 0 h 571500"/>
              <a:gd name="T12" fmla="*/ 0 60000 65536"/>
              <a:gd name="T13" fmla="*/ 0 60000 65536"/>
              <a:gd name="T14" fmla="*/ 0 60000 65536"/>
              <a:gd name="T15" fmla="*/ 0 60000 65536"/>
              <a:gd name="T16" fmla="*/ 0 60000 65536"/>
              <a:gd name="T17" fmla="*/ 0 60000 65536"/>
              <a:gd name="T18" fmla="*/ 0 w 1400175"/>
              <a:gd name="T19" fmla="*/ 0 h 571500"/>
              <a:gd name="T20" fmla="*/ 1400175 w 1400175"/>
              <a:gd name="T21" fmla="*/ 571500 h 571500"/>
            </a:gdLst>
            <a:ahLst/>
            <a:cxnLst>
              <a:cxn ang="T12">
                <a:pos x="T0" y="T1"/>
              </a:cxn>
              <a:cxn ang="T13">
                <a:pos x="T2" y="T3"/>
              </a:cxn>
              <a:cxn ang="T14">
                <a:pos x="T4" y="T5"/>
              </a:cxn>
              <a:cxn ang="T15">
                <a:pos x="T6" y="T7"/>
              </a:cxn>
              <a:cxn ang="T16">
                <a:pos x="T8" y="T9"/>
              </a:cxn>
              <a:cxn ang="T17">
                <a:pos x="T10" y="T11"/>
              </a:cxn>
            </a:cxnLst>
            <a:rect l="T18" t="T19" r="T20" b="T21"/>
            <a:pathLst>
              <a:path w="1400175" h="571500">
                <a:moveTo>
                  <a:pt x="0" y="0"/>
                </a:moveTo>
                <a:lnTo>
                  <a:pt x="1114425" y="0"/>
                </a:lnTo>
                <a:lnTo>
                  <a:pt x="1400175" y="285750"/>
                </a:lnTo>
                <a:lnTo>
                  <a:pt x="1400175" y="571500"/>
                </a:lnTo>
                <a:lnTo>
                  <a:pt x="0" y="571500"/>
                </a:lnTo>
                <a:lnTo>
                  <a:pt x="0" y="0"/>
                </a:lnTo>
                <a:close/>
              </a:path>
            </a:pathLst>
          </a:custGeom>
          <a:solidFill>
            <a:srgbClr val="FFFFFF"/>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altLang="ar-SA" sz="16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TERMINAL</a:t>
            </a:r>
            <a:endParaRPr kumimoji="0" lang="ar-SA" altLang="ar-SA" sz="1800" b="0" i="0" u="none" strike="noStrike" cap="none" normalizeH="0" baseline="0" dirty="0" smtClean="0">
              <a:ln>
                <a:noFill/>
              </a:ln>
              <a:solidFill>
                <a:schemeClr val="tx1"/>
              </a:solidFill>
              <a:effectLst/>
              <a:latin typeface="Arial" panose="020B0604020202020204" pitchFamily="34" charset="0"/>
            </a:endParaRPr>
          </a:p>
        </p:txBody>
      </p:sp>
      <p:cxnSp>
        <p:nvCxnSpPr>
          <p:cNvPr id="8" name="Straight Arrow Connector 626"/>
          <p:cNvCxnSpPr/>
          <p:nvPr/>
        </p:nvCxnSpPr>
        <p:spPr>
          <a:xfrm>
            <a:off x="2127584" y="2340543"/>
            <a:ext cx="1969135" cy="271145"/>
          </a:xfrm>
          <a:prstGeom prst="straightConnector1">
            <a:avLst/>
          </a:prstGeom>
          <a:noFill/>
          <a:ln w="38100" cap="flat" cmpd="sng" algn="ctr">
            <a:solidFill>
              <a:sysClr val="windowText" lastClr="000000"/>
            </a:solidFill>
            <a:prstDash val="solid"/>
            <a:headEnd type="arrow"/>
            <a:tailEnd type="arrow"/>
          </a:ln>
          <a:effectLst>
            <a:outerShdw blurRad="40000" dist="23000" dir="5400000" rotWithShape="0">
              <a:srgbClr val="000000">
                <a:alpha val="35000"/>
              </a:srgbClr>
            </a:outerShdw>
          </a:effectLst>
        </p:spPr>
      </p:cxnSp>
      <p:cxnSp>
        <p:nvCxnSpPr>
          <p:cNvPr id="9" name="Straight Arrow Connector 627"/>
          <p:cNvCxnSpPr/>
          <p:nvPr/>
        </p:nvCxnSpPr>
        <p:spPr>
          <a:xfrm flipV="1">
            <a:off x="2127584" y="1646408"/>
            <a:ext cx="1908175" cy="582295"/>
          </a:xfrm>
          <a:prstGeom prst="straightConnector1">
            <a:avLst/>
          </a:prstGeom>
          <a:noFill/>
          <a:ln w="38100" cap="flat" cmpd="sng" algn="ctr">
            <a:solidFill>
              <a:sysClr val="windowText" lastClr="000000"/>
            </a:solidFill>
            <a:prstDash val="solid"/>
            <a:headEnd type="arrow"/>
            <a:tailEnd type="arrow"/>
          </a:ln>
          <a:effectLst>
            <a:outerShdw blurRad="40000" dist="23000" dir="5400000" rotWithShape="0">
              <a:srgbClr val="000000">
                <a:alpha val="35000"/>
              </a:srgbClr>
            </a:outerShdw>
          </a:effectLst>
        </p:spPr>
      </p:cxnSp>
      <p:cxnSp>
        <p:nvCxnSpPr>
          <p:cNvPr id="10" name="Straight Arrow Connector 628"/>
          <p:cNvCxnSpPr/>
          <p:nvPr/>
        </p:nvCxnSpPr>
        <p:spPr>
          <a:xfrm>
            <a:off x="2152589" y="2533837"/>
            <a:ext cx="1969135" cy="864235"/>
          </a:xfrm>
          <a:prstGeom prst="straightConnector1">
            <a:avLst/>
          </a:prstGeom>
          <a:noFill/>
          <a:ln w="38100" cap="flat" cmpd="sng" algn="ctr">
            <a:solidFill>
              <a:sysClr val="windowText" lastClr="000000"/>
            </a:solidFill>
            <a:prstDash val="solid"/>
            <a:headEnd type="arrow"/>
            <a:tailEnd type="arrow"/>
          </a:ln>
          <a:effectLst>
            <a:outerShdw blurRad="40000" dist="23000" dir="5400000" rotWithShape="0">
              <a:srgbClr val="000000">
                <a:alpha val="35000"/>
              </a:srgbClr>
            </a:outerShdw>
          </a:effectLst>
        </p:spPr>
      </p:cxnSp>
      <p:sp>
        <p:nvSpPr>
          <p:cNvPr id="11" name="Rectangle 8"/>
          <p:cNvSpPr>
            <a:spLocks noChangeArrowheads="1"/>
          </p:cNvSpPr>
          <p:nvPr/>
        </p:nvSpPr>
        <p:spPr bwMode="auto">
          <a:xfrm>
            <a:off x="-134203" y="507242"/>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2" name="Rectangle 13"/>
          <p:cNvSpPr>
            <a:spLocks noChangeArrowheads="1"/>
          </p:cNvSpPr>
          <p:nvPr/>
        </p:nvSpPr>
        <p:spPr bwMode="auto">
          <a:xfrm>
            <a:off x="-673953" y="964442"/>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lgn="l" rtl="0" eaLnBrk="0" fontAlgn="base" hangingPunct="0">
              <a:spcBef>
                <a:spcPct val="0"/>
              </a:spcBef>
              <a:spcAft>
                <a:spcPct val="0"/>
              </a:spcAft>
              <a:tabLst>
                <a:tab pos="1316038" algn="l"/>
              </a:tabLst>
              <a:defRPr>
                <a:solidFill>
                  <a:schemeClr val="tx1"/>
                </a:solidFill>
                <a:latin typeface="Arial" panose="020B0604020202020204" pitchFamily="34" charset="0"/>
              </a:defRPr>
            </a:lvl1pPr>
            <a:lvl2pPr algn="l" rtl="0" eaLnBrk="0" fontAlgn="base" hangingPunct="0">
              <a:spcBef>
                <a:spcPct val="0"/>
              </a:spcBef>
              <a:spcAft>
                <a:spcPct val="0"/>
              </a:spcAft>
              <a:tabLst>
                <a:tab pos="1316038" algn="l"/>
              </a:tabLst>
              <a:defRPr>
                <a:solidFill>
                  <a:schemeClr val="tx1"/>
                </a:solidFill>
                <a:latin typeface="Arial" panose="020B0604020202020204" pitchFamily="34" charset="0"/>
              </a:defRPr>
            </a:lvl2pPr>
            <a:lvl3pPr algn="l" rtl="0" eaLnBrk="0" fontAlgn="base" hangingPunct="0">
              <a:spcBef>
                <a:spcPct val="0"/>
              </a:spcBef>
              <a:spcAft>
                <a:spcPct val="0"/>
              </a:spcAft>
              <a:tabLst>
                <a:tab pos="1316038" algn="l"/>
              </a:tabLst>
              <a:defRPr>
                <a:solidFill>
                  <a:schemeClr val="tx1"/>
                </a:solidFill>
                <a:latin typeface="Arial" panose="020B0604020202020204" pitchFamily="34" charset="0"/>
              </a:defRPr>
            </a:lvl3pPr>
            <a:lvl4pPr algn="l" rtl="0" eaLnBrk="0" fontAlgn="base" hangingPunct="0">
              <a:spcBef>
                <a:spcPct val="0"/>
              </a:spcBef>
              <a:spcAft>
                <a:spcPct val="0"/>
              </a:spcAft>
              <a:tabLst>
                <a:tab pos="1316038" algn="l"/>
              </a:tabLst>
              <a:defRPr>
                <a:solidFill>
                  <a:schemeClr val="tx1"/>
                </a:solidFill>
                <a:latin typeface="Arial" panose="020B0604020202020204" pitchFamily="34" charset="0"/>
              </a:defRPr>
            </a:lvl4pPr>
            <a:lvl5pPr algn="l" rtl="0" eaLnBrk="0" fontAlgn="base" hangingPunct="0">
              <a:spcBef>
                <a:spcPct val="0"/>
              </a:spcBef>
              <a:spcAft>
                <a:spcPct val="0"/>
              </a:spcAft>
              <a:tabLst>
                <a:tab pos="1316038" algn="l"/>
              </a:tabLst>
              <a:defRPr>
                <a:solidFill>
                  <a:schemeClr val="tx1"/>
                </a:solidFill>
                <a:latin typeface="Arial" panose="020B0604020202020204" pitchFamily="34" charset="0"/>
              </a:defRPr>
            </a:lvl5pPr>
            <a:lvl6pPr algn="l" rtl="0" eaLnBrk="0" fontAlgn="base" hangingPunct="0">
              <a:spcBef>
                <a:spcPct val="0"/>
              </a:spcBef>
              <a:spcAft>
                <a:spcPct val="0"/>
              </a:spcAft>
              <a:tabLst>
                <a:tab pos="1316038" algn="l"/>
              </a:tabLst>
              <a:defRPr>
                <a:solidFill>
                  <a:schemeClr val="tx1"/>
                </a:solidFill>
                <a:latin typeface="Arial" panose="020B0604020202020204" pitchFamily="34" charset="0"/>
              </a:defRPr>
            </a:lvl6pPr>
            <a:lvl7pPr algn="l" rtl="0" eaLnBrk="0" fontAlgn="base" hangingPunct="0">
              <a:spcBef>
                <a:spcPct val="0"/>
              </a:spcBef>
              <a:spcAft>
                <a:spcPct val="0"/>
              </a:spcAft>
              <a:tabLst>
                <a:tab pos="1316038" algn="l"/>
              </a:tabLst>
              <a:defRPr>
                <a:solidFill>
                  <a:schemeClr val="tx1"/>
                </a:solidFill>
                <a:latin typeface="Arial" panose="020B0604020202020204" pitchFamily="34" charset="0"/>
              </a:defRPr>
            </a:lvl7pPr>
            <a:lvl8pPr algn="l" rtl="0" eaLnBrk="0" fontAlgn="base" hangingPunct="0">
              <a:spcBef>
                <a:spcPct val="0"/>
              </a:spcBef>
              <a:spcAft>
                <a:spcPct val="0"/>
              </a:spcAft>
              <a:tabLst>
                <a:tab pos="1316038" algn="l"/>
              </a:tabLst>
              <a:defRPr>
                <a:solidFill>
                  <a:schemeClr val="tx1"/>
                </a:solidFill>
                <a:latin typeface="Arial" panose="020B0604020202020204" pitchFamily="34" charset="0"/>
              </a:defRPr>
            </a:lvl8pPr>
            <a:lvl9pPr algn="l" rtl="0" eaLnBrk="0" fontAlgn="base" hangingPunct="0">
              <a:spcBef>
                <a:spcPct val="0"/>
              </a:spcBef>
              <a:spcAft>
                <a:spcPct val="0"/>
              </a:spcAft>
              <a:tabLst>
                <a:tab pos="1316038"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1316038" algn="l"/>
              </a:tabLst>
            </a:pPr>
            <a:endParaRPr kumimoji="0" lang="en-US" altLang="ar-SA" sz="1400" b="0" i="0" u="none" strike="noStrike" cap="none" normalizeH="0" baseline="0" smtClean="0">
              <a:ln>
                <a:noFill/>
              </a:ln>
              <a:solidFill>
                <a:schemeClr val="tx1"/>
              </a:solidFill>
              <a:effectLst/>
              <a:latin typeface="Trebuchet MS" panose="020B0603020202020204" pitchFamily="34" charset="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316038" algn="l"/>
              </a:tabLst>
            </a:pPr>
            <a:r>
              <a:rPr kumimoji="0" lang="en-US" altLang="ar-SA" sz="1400" b="0" i="0" u="none" strike="noStrike" cap="none" normalizeH="0" baseline="0" smtClean="0">
                <a:ln>
                  <a:noFill/>
                </a:ln>
                <a:solidFill>
                  <a:schemeClr val="tx1"/>
                </a:solidFill>
                <a:effectLst/>
                <a:latin typeface="Trebuchet MS" panose="020B0603020202020204" pitchFamily="34" charset="0"/>
                <a:ea typeface="Calibri" panose="020F0502020204030204" pitchFamily="34" charset="0"/>
                <a:cs typeface="Arial" panose="020B0604020202020204" pitchFamily="34" charset="0"/>
              </a:rPr>
              <a:t>	</a:t>
            </a:r>
            <a:endParaRPr kumimoji="0" lang="en-US" altLang="ar-SA" sz="11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1316038" algn="l"/>
              </a:tabLst>
            </a:pPr>
            <a:endParaRPr kumimoji="0" lang="en-US" altLang="ar-SA" sz="1800" b="0" i="0" u="none" strike="noStrike" cap="none" normalizeH="0" baseline="0" smtClean="0">
              <a:ln>
                <a:noFill/>
              </a:ln>
              <a:solidFill>
                <a:schemeClr val="tx1"/>
              </a:solidFill>
              <a:effectLst/>
              <a:latin typeface="Arial" panose="020B0604020202020204" pitchFamily="34" charset="0"/>
            </a:endParaRPr>
          </a:p>
        </p:txBody>
      </p:sp>
      <p:sp>
        <p:nvSpPr>
          <p:cNvPr id="13" name="Rectangle 14"/>
          <p:cNvSpPr>
            <a:spLocks noChangeArrowheads="1"/>
          </p:cNvSpPr>
          <p:nvPr/>
        </p:nvSpPr>
        <p:spPr bwMode="auto">
          <a:xfrm>
            <a:off x="-673953" y="964442"/>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Tree>
    <p:extLst>
      <p:ext uri="{BB962C8B-B14F-4D97-AF65-F5344CB8AC3E}">
        <p14:creationId xmlns:p14="http://schemas.microsoft.com/office/powerpoint/2010/main" val="29592928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lstStyle/>
          <a:p>
            <a:pPr algn="ctr" rtl="0"/>
            <a:r>
              <a:rPr lang="en-US" b="1" u="sng" dirty="0" smtClean="0"/>
              <a:t>2. </a:t>
            </a:r>
            <a:r>
              <a:rPr lang="en-US" b="1" u="sng" smtClean="0"/>
              <a:t>Time-sharing operating systems</a:t>
            </a:r>
            <a:endParaRPr lang="en-US" dirty="0"/>
          </a:p>
        </p:txBody>
      </p:sp>
      <p:sp>
        <p:nvSpPr>
          <p:cNvPr id="3" name="عنصر نائب للمحتوى 2"/>
          <p:cNvSpPr>
            <a:spLocks noGrp="1"/>
          </p:cNvSpPr>
          <p:nvPr>
            <p:ph idx="1"/>
          </p:nvPr>
        </p:nvSpPr>
        <p:spPr>
          <a:xfrm>
            <a:off x="838200" y="1050878"/>
            <a:ext cx="10515600" cy="5126085"/>
          </a:xfrm>
        </p:spPr>
        <p:txBody>
          <a:bodyPr>
            <a:normAutofit fontScale="92500" lnSpcReduction="10000"/>
          </a:bodyPr>
          <a:lstStyle/>
          <a:p>
            <a:pPr marL="0" indent="0" algn="l" rtl="0">
              <a:buNone/>
            </a:pPr>
            <a:r>
              <a:rPr lang="en-US" dirty="0"/>
              <a:t>The operating system uses CPU scheduling and multiprogramming to provide each user with a small portion of a time. Computer systems that were designed primarily as batch systems have been modified to time-sharing systems.</a:t>
            </a:r>
          </a:p>
          <a:p>
            <a:pPr marL="0" indent="0" algn="l" rtl="0">
              <a:buNone/>
            </a:pPr>
            <a:r>
              <a:rPr lang="en-US" dirty="0"/>
              <a:t>Advantages of Timesharing operating systems are as follows −</a:t>
            </a:r>
          </a:p>
          <a:p>
            <a:pPr algn="l" rtl="0"/>
            <a:r>
              <a:rPr lang="en-US" dirty="0"/>
              <a:t>Provides the advantage of quick response.</a:t>
            </a:r>
          </a:p>
          <a:p>
            <a:pPr algn="l" rtl="0"/>
            <a:r>
              <a:rPr lang="en-US" dirty="0"/>
              <a:t>Avoids duplication of software.</a:t>
            </a:r>
          </a:p>
          <a:p>
            <a:pPr algn="l" rtl="0"/>
            <a:r>
              <a:rPr lang="en-US" dirty="0"/>
              <a:t>Reduces CPU idle time.</a:t>
            </a:r>
          </a:p>
          <a:p>
            <a:pPr marL="0" indent="0" algn="l" rtl="0">
              <a:buNone/>
            </a:pPr>
            <a:r>
              <a:rPr lang="en-US" dirty="0"/>
              <a:t>Disadvantages of Time-sharing operating systems are as follows −</a:t>
            </a:r>
          </a:p>
          <a:p>
            <a:pPr algn="l" rtl="0"/>
            <a:r>
              <a:rPr lang="en-US" dirty="0"/>
              <a:t>Problem of reliability.</a:t>
            </a:r>
          </a:p>
          <a:p>
            <a:pPr algn="l" rtl="0"/>
            <a:r>
              <a:rPr lang="en-US" dirty="0"/>
              <a:t>Question of security and integrity of user programs and data.</a:t>
            </a:r>
          </a:p>
          <a:p>
            <a:pPr marL="0" indent="0" algn="l" rtl="0">
              <a:buNone/>
            </a:pPr>
            <a:r>
              <a:rPr lang="en-US" dirty="0"/>
              <a:t> </a:t>
            </a:r>
          </a:p>
          <a:p>
            <a:pPr marL="0" indent="0" algn="l" rtl="0">
              <a:buNone/>
            </a:pPr>
            <a:endParaRPr lang="ar-SA" dirty="0"/>
          </a:p>
        </p:txBody>
      </p:sp>
    </p:spTree>
    <p:extLst>
      <p:ext uri="{BB962C8B-B14F-4D97-AF65-F5344CB8AC3E}">
        <p14:creationId xmlns:p14="http://schemas.microsoft.com/office/powerpoint/2010/main" val="18663066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u="sng" dirty="0"/>
              <a:t>3. Real Time operating </a:t>
            </a:r>
            <a:r>
              <a:rPr lang="en-US" b="1" u="sng" dirty="0" smtClean="0"/>
              <a:t>System</a:t>
            </a:r>
            <a:endParaRPr lang="en-US" dirty="0"/>
          </a:p>
        </p:txBody>
      </p:sp>
      <p:sp>
        <p:nvSpPr>
          <p:cNvPr id="3" name="عنصر نائب للمحتوى 2"/>
          <p:cNvSpPr>
            <a:spLocks noGrp="1"/>
          </p:cNvSpPr>
          <p:nvPr>
            <p:ph idx="1"/>
          </p:nvPr>
        </p:nvSpPr>
        <p:spPr>
          <a:xfrm>
            <a:off x="838200" y="1050878"/>
            <a:ext cx="10515600" cy="5126085"/>
          </a:xfrm>
        </p:spPr>
        <p:txBody>
          <a:bodyPr>
            <a:normAutofit lnSpcReduction="10000"/>
          </a:bodyPr>
          <a:lstStyle/>
          <a:p>
            <a:pPr marL="0" indent="0" algn="l" rtl="0">
              <a:buNone/>
            </a:pPr>
            <a:r>
              <a:rPr lang="en-US" dirty="0"/>
              <a:t>A real-time system is defined as a data processing system in which the time interval required to process and respond to inputs is so small that it controls the environment. The time taken by the system to respond to an input and display of required updated information is termed as the </a:t>
            </a:r>
            <a:r>
              <a:rPr lang="en-US" b="1" dirty="0"/>
              <a:t>response time</a:t>
            </a:r>
            <a:r>
              <a:rPr lang="en-US" dirty="0"/>
              <a:t>. So in this method, the response time is very less as compared to online processing.</a:t>
            </a:r>
          </a:p>
          <a:p>
            <a:pPr marL="0" indent="0" algn="l" rtl="0">
              <a:buNone/>
            </a:pPr>
            <a:r>
              <a:rPr lang="en-US" dirty="0"/>
              <a:t>Real-time systems are used when there are rigid time requirements on the operation of a processor or the flow of data and real-time systems can be used as a control device in a dedicated application. A real-time operating system must have well-defined, fixed time constraints, otherwise the system will fail. For example, Scientific experiments, medical imaging systems, industrial control systems, weapon systems, robots, air traffic control systems, etc.</a:t>
            </a:r>
          </a:p>
          <a:p>
            <a:pPr marL="0" indent="0" algn="l" rtl="0">
              <a:buNone/>
            </a:pPr>
            <a:r>
              <a:rPr lang="en-US" dirty="0"/>
              <a:t>There are two types of real-time operating systems.</a:t>
            </a:r>
          </a:p>
          <a:p>
            <a:pPr marL="0" indent="0" algn="l" rtl="0">
              <a:buNone/>
            </a:pPr>
            <a:endParaRPr lang="ar-SA" dirty="0"/>
          </a:p>
        </p:txBody>
      </p:sp>
    </p:spTree>
    <p:extLst>
      <p:ext uri="{BB962C8B-B14F-4D97-AF65-F5344CB8AC3E}">
        <p14:creationId xmlns:p14="http://schemas.microsoft.com/office/powerpoint/2010/main" val="13154125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dirty="0" smtClean="0"/>
              <a:t>types of real-time operating systems</a:t>
            </a:r>
            <a:endParaRPr lang="en-US" dirty="0"/>
          </a:p>
        </p:txBody>
      </p:sp>
      <p:sp>
        <p:nvSpPr>
          <p:cNvPr id="3" name="عنصر نائب للمحتوى 2"/>
          <p:cNvSpPr>
            <a:spLocks noGrp="1"/>
          </p:cNvSpPr>
          <p:nvPr>
            <p:ph idx="1"/>
          </p:nvPr>
        </p:nvSpPr>
        <p:spPr>
          <a:xfrm>
            <a:off x="838200" y="1050878"/>
            <a:ext cx="10515600" cy="5126085"/>
          </a:xfrm>
        </p:spPr>
        <p:txBody>
          <a:bodyPr>
            <a:normAutofit fontScale="92500" lnSpcReduction="10000"/>
          </a:bodyPr>
          <a:lstStyle/>
          <a:p>
            <a:pPr algn="l" rtl="0"/>
            <a:r>
              <a:rPr lang="en-US" sz="2400" dirty="0"/>
              <a:t>Hard real-time systems</a:t>
            </a:r>
          </a:p>
          <a:p>
            <a:pPr marL="0" indent="0" algn="l" rtl="0">
              <a:buNone/>
            </a:pPr>
            <a:r>
              <a:rPr lang="en-US" sz="2400" dirty="0"/>
              <a:t>Hard real-time systems guarantee that critical tasks complete on time. In hard real-time systems, secondary storage is limited or missing and the data is stored in ROM. In these systems, virtual memory is almost never found.</a:t>
            </a:r>
          </a:p>
          <a:p>
            <a:pPr algn="l" rtl="0"/>
            <a:r>
              <a:rPr lang="en-US" sz="2400" dirty="0"/>
              <a:t>Soft real-time systems</a:t>
            </a:r>
          </a:p>
          <a:p>
            <a:pPr marL="0" indent="0" algn="l" rtl="0">
              <a:buNone/>
            </a:pPr>
            <a:r>
              <a:rPr lang="en-US" sz="2400" dirty="0"/>
              <a:t>Soft real-time systems are less restrictive. A critical real-time task gets priority over other tasks and retains the priority until it completes. Soft real-time systems have limited utility than hard real-time systems. For example, multimedia, virtual reality, Advanced Scientific Projects like undersea exploration and planetary rovers, etc</a:t>
            </a:r>
            <a:r>
              <a:rPr lang="en-US" sz="2400" dirty="0" smtClean="0"/>
              <a:t>.</a:t>
            </a:r>
          </a:p>
          <a:p>
            <a:pPr marL="0" indent="0" algn="l" rtl="0">
              <a:buNone/>
            </a:pPr>
            <a:endParaRPr lang="en-US" sz="2400" dirty="0" smtClean="0"/>
          </a:p>
          <a:p>
            <a:pPr marL="0" indent="0" algn="l" rtl="0">
              <a:buNone/>
            </a:pPr>
            <a:endParaRPr lang="en-US" sz="2400" dirty="0"/>
          </a:p>
          <a:p>
            <a:pPr marL="0" indent="0" algn="l" rtl="0">
              <a:buNone/>
            </a:pPr>
            <a:endParaRPr lang="en-US" sz="2400" dirty="0" smtClean="0"/>
          </a:p>
          <a:p>
            <a:pPr marL="0" indent="0" algn="ctr" rtl="0">
              <a:buNone/>
            </a:pPr>
            <a:endParaRPr lang="en-US" sz="2400" b="1" dirty="0" smtClean="0"/>
          </a:p>
          <a:p>
            <a:pPr marL="0" indent="0" algn="ctr" rtl="0">
              <a:buNone/>
            </a:pPr>
            <a:r>
              <a:rPr lang="en-US" sz="2400" b="1" dirty="0" smtClean="0"/>
              <a:t>FIG 1.4</a:t>
            </a:r>
            <a:endParaRPr lang="en-US" sz="2400" dirty="0"/>
          </a:p>
        </p:txBody>
      </p:sp>
      <p:sp>
        <p:nvSpPr>
          <p:cNvPr id="4" name="Oval 629"/>
          <p:cNvSpPr>
            <a:spLocks noChangeArrowheads="1"/>
          </p:cNvSpPr>
          <p:nvPr/>
        </p:nvSpPr>
        <p:spPr bwMode="auto">
          <a:xfrm>
            <a:off x="3470180" y="4661389"/>
            <a:ext cx="1095375" cy="714375"/>
          </a:xfrm>
          <a:prstGeom prst="ellipse">
            <a:avLst/>
          </a:prstGeom>
          <a:solidFill>
            <a:srgbClr val="FFFFFF"/>
          </a:solidFill>
          <a:ln w="25400">
            <a:solidFill>
              <a:srgbClr val="00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altLang="ar-SA" sz="16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INPUT</a:t>
            </a:r>
            <a:endParaRPr kumimoji="0" lang="ar-SA" altLang="ar-SA" sz="1800" b="0" i="0" u="none" strike="noStrike" cap="none" normalizeH="0" baseline="0" dirty="0" smtClean="0">
              <a:ln>
                <a:noFill/>
              </a:ln>
              <a:solidFill>
                <a:schemeClr val="tx1"/>
              </a:solidFill>
              <a:effectLst/>
              <a:latin typeface="Arial" panose="020B0604020202020204" pitchFamily="34" charset="0"/>
            </a:endParaRPr>
          </a:p>
        </p:txBody>
      </p:sp>
      <p:sp>
        <p:nvSpPr>
          <p:cNvPr id="5" name="Oval 630"/>
          <p:cNvSpPr>
            <a:spLocks noChangeArrowheads="1"/>
          </p:cNvSpPr>
          <p:nvPr/>
        </p:nvSpPr>
        <p:spPr bwMode="auto">
          <a:xfrm>
            <a:off x="3470180" y="5485374"/>
            <a:ext cx="1095375" cy="622300"/>
          </a:xfrm>
          <a:prstGeom prst="ellipse">
            <a:avLst/>
          </a:prstGeom>
          <a:solidFill>
            <a:srgbClr val="FFFFFF"/>
          </a:solidFill>
          <a:ln w="25400">
            <a:solidFill>
              <a:srgbClr val="00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altLang="ar-SA" sz="12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OUTPUT</a:t>
            </a:r>
            <a:endParaRPr kumimoji="0" lang="ar-SA" altLang="ar-SA" sz="1800" b="0" i="0" u="none" strike="noStrike" cap="none" normalizeH="0" baseline="0" dirty="0" smtClean="0">
              <a:ln>
                <a:noFill/>
              </a:ln>
              <a:solidFill>
                <a:schemeClr val="tx1"/>
              </a:solidFill>
              <a:effectLst/>
              <a:latin typeface="Arial" panose="020B0604020202020204" pitchFamily="34" charset="0"/>
            </a:endParaRPr>
          </a:p>
        </p:txBody>
      </p:sp>
      <p:cxnSp>
        <p:nvCxnSpPr>
          <p:cNvPr id="6" name="Straight Arrow Connector 631"/>
          <p:cNvCxnSpPr/>
          <p:nvPr/>
        </p:nvCxnSpPr>
        <p:spPr>
          <a:xfrm flipV="1">
            <a:off x="4720486" y="4744760"/>
            <a:ext cx="2140585" cy="250825"/>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7" name="Straight Arrow Connector 632"/>
          <p:cNvCxnSpPr>
            <a:stCxn id="8" idx="1"/>
            <a:endCxn id="5" idx="6"/>
          </p:cNvCxnSpPr>
          <p:nvPr/>
        </p:nvCxnSpPr>
        <p:spPr>
          <a:xfrm flipH="1">
            <a:off x="4565555" y="4884286"/>
            <a:ext cx="2421831" cy="91223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8" name="Rectangle 633"/>
          <p:cNvSpPr>
            <a:spLocks noChangeArrowheads="1"/>
          </p:cNvSpPr>
          <p:nvPr/>
        </p:nvSpPr>
        <p:spPr bwMode="auto">
          <a:xfrm>
            <a:off x="6987386" y="4638223"/>
            <a:ext cx="742950" cy="492125"/>
          </a:xfrm>
          <a:prstGeom prst="rect">
            <a:avLst/>
          </a:prstGeom>
          <a:solidFill>
            <a:srgbClr val="FFFFFF"/>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ar-SA" altLang="ar-SA" sz="22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CPU</a:t>
            </a:r>
            <a:endParaRPr kumimoji="0" lang="ar-IQ" altLang="ar-SA"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095639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u="sng" dirty="0"/>
              <a:t>4. Distributed operating </a:t>
            </a:r>
            <a:r>
              <a:rPr lang="en-US" u="sng" dirty="0" smtClean="0"/>
              <a:t>System</a:t>
            </a:r>
            <a:endParaRPr lang="en-US" dirty="0"/>
          </a:p>
        </p:txBody>
      </p:sp>
      <p:sp>
        <p:nvSpPr>
          <p:cNvPr id="3" name="عنصر نائب للمحتوى 2"/>
          <p:cNvSpPr>
            <a:spLocks noGrp="1"/>
          </p:cNvSpPr>
          <p:nvPr>
            <p:ph idx="1"/>
          </p:nvPr>
        </p:nvSpPr>
        <p:spPr>
          <a:xfrm>
            <a:off x="838200" y="1050878"/>
            <a:ext cx="10515600" cy="5126085"/>
          </a:xfrm>
        </p:spPr>
        <p:txBody>
          <a:bodyPr>
            <a:normAutofit/>
          </a:bodyPr>
          <a:lstStyle/>
          <a:p>
            <a:pPr marL="0" indent="0" algn="l" rtl="0">
              <a:buNone/>
            </a:pPr>
            <a:r>
              <a:rPr lang="en-US" dirty="0"/>
              <a:t>Distributed systems use multiple central processors to serve multiple real-time applications and multiple users. Data processing jobs are distributed among the processors accordingly.</a:t>
            </a:r>
          </a:p>
          <a:p>
            <a:pPr marL="0" indent="0" algn="l" rtl="0">
              <a:buNone/>
            </a:pPr>
            <a:r>
              <a:rPr lang="en-US" dirty="0"/>
              <a:t>The processors communicate with one another through various communication lines (such as high-speed buses or telephone lines). These are referred as </a:t>
            </a:r>
            <a:r>
              <a:rPr lang="en-US" b="1" dirty="0"/>
              <a:t>loosely coupled systems</a:t>
            </a:r>
            <a:r>
              <a:rPr lang="en-US" dirty="0"/>
              <a:t> or distributed systems. Processors in a distributed system may vary in size and function. These processors are referred as sites, nodes, computers, and so on.</a:t>
            </a:r>
          </a:p>
          <a:p>
            <a:pPr marL="0" indent="0" algn="l" rtl="0">
              <a:buNone/>
            </a:pP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Tree>
    <p:extLst>
      <p:ext uri="{BB962C8B-B14F-4D97-AF65-F5344CB8AC3E}">
        <p14:creationId xmlns:p14="http://schemas.microsoft.com/office/powerpoint/2010/main" val="42663175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u="sng" dirty="0"/>
              <a:t>4. Distributed operating </a:t>
            </a:r>
            <a:r>
              <a:rPr lang="en-US" u="sng" dirty="0" smtClean="0"/>
              <a:t>System</a:t>
            </a:r>
            <a:endParaRPr lang="en-US" dirty="0"/>
          </a:p>
        </p:txBody>
      </p:sp>
      <p:sp>
        <p:nvSpPr>
          <p:cNvPr id="3" name="عنصر نائب للمحتوى 2"/>
          <p:cNvSpPr>
            <a:spLocks noGrp="1"/>
          </p:cNvSpPr>
          <p:nvPr>
            <p:ph idx="1"/>
          </p:nvPr>
        </p:nvSpPr>
        <p:spPr>
          <a:xfrm>
            <a:off x="838200" y="859809"/>
            <a:ext cx="10515600" cy="5126085"/>
          </a:xfrm>
        </p:spPr>
        <p:txBody>
          <a:bodyPr>
            <a:normAutofit/>
          </a:bodyPr>
          <a:lstStyle/>
          <a:p>
            <a:pPr marL="0" indent="0" algn="l" rtl="0">
              <a:buNone/>
            </a:pPr>
            <a:r>
              <a:rPr lang="en-US" sz="1800" dirty="0"/>
              <a:t>The advantages of distributed systems are as follows −</a:t>
            </a:r>
          </a:p>
          <a:p>
            <a:pPr algn="l" rtl="0"/>
            <a:r>
              <a:rPr lang="en-US" sz="1800" dirty="0"/>
              <a:t>With resource sharing facility, a user at one site may be able to use the resources available at another.</a:t>
            </a:r>
          </a:p>
          <a:p>
            <a:pPr algn="l" rtl="0"/>
            <a:r>
              <a:rPr lang="en-US" sz="1800" dirty="0"/>
              <a:t>Speedup the exchange of data with one another via electronic mail.</a:t>
            </a:r>
          </a:p>
          <a:p>
            <a:pPr algn="l" rtl="0"/>
            <a:r>
              <a:rPr lang="en-US" sz="1800" dirty="0"/>
              <a:t>If one site fails in a distributed system, the remaining sites can potentially continue operating.</a:t>
            </a:r>
          </a:p>
          <a:p>
            <a:pPr algn="l" rtl="0"/>
            <a:r>
              <a:rPr lang="en-US" sz="1800" dirty="0"/>
              <a:t>Better service to the customers.</a:t>
            </a:r>
          </a:p>
          <a:p>
            <a:pPr algn="l" rtl="0"/>
            <a:r>
              <a:rPr lang="en-US" sz="1800" dirty="0"/>
              <a:t>Reduction of the load on the host computer.</a:t>
            </a:r>
          </a:p>
          <a:p>
            <a:pPr algn="l" rtl="0"/>
            <a:r>
              <a:rPr lang="en-US" sz="1800" dirty="0"/>
              <a:t>Reduction of delays in data processing.</a:t>
            </a:r>
          </a:p>
          <a:p>
            <a:pPr lvl="0" algn="l" rtl="0"/>
            <a:r>
              <a:rPr lang="en-US" sz="1800" dirty="0"/>
              <a:t>If one site fails in a distributed system, the remaining sites can potentially continue operating.</a:t>
            </a:r>
          </a:p>
          <a:p>
            <a:pPr lvl="0" algn="l" rtl="0"/>
            <a:r>
              <a:rPr lang="en-US" sz="1800" dirty="0"/>
              <a:t>Better service to the customers.</a:t>
            </a:r>
          </a:p>
          <a:p>
            <a:pPr lvl="0" algn="l" rtl="0"/>
            <a:r>
              <a:rPr lang="en-US" sz="1800" dirty="0"/>
              <a:t>Reduction of the load on the host computer.</a:t>
            </a:r>
          </a:p>
          <a:p>
            <a:pPr lvl="0" algn="l" rtl="0"/>
            <a:r>
              <a:rPr lang="en-US" sz="1800" dirty="0"/>
              <a:t>Reduction of delays in data processing</a:t>
            </a:r>
            <a:r>
              <a:rPr lang="en-US" sz="1800" dirty="0" smtClean="0"/>
              <a:t>.</a:t>
            </a:r>
          </a:p>
          <a:p>
            <a:pPr lvl="0" algn="l" rtl="0"/>
            <a:endParaRPr lang="en-US" dirty="0"/>
          </a:p>
          <a:p>
            <a:pPr marL="0" indent="0" algn="l" rtl="0">
              <a:buNone/>
            </a:pP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pic>
        <p:nvPicPr>
          <p:cNvPr id="11" name="Picture 4"/>
          <p:cNvPicPr/>
          <p:nvPr/>
        </p:nvPicPr>
        <p:blipFill>
          <a:blip r:embed="rId2">
            <a:extLst>
              <a:ext uri="{28A0092B-C50C-407E-A947-70E740481C1C}">
                <a14:useLocalDpi xmlns:a14="http://schemas.microsoft.com/office/drawing/2010/main" val="0"/>
              </a:ext>
            </a:extLst>
          </a:blip>
          <a:stretch>
            <a:fillRect/>
          </a:stretch>
        </p:blipFill>
        <p:spPr>
          <a:xfrm>
            <a:off x="3713802" y="5183412"/>
            <a:ext cx="5738068" cy="1604963"/>
          </a:xfrm>
          <a:prstGeom prst="rect">
            <a:avLst/>
          </a:prstGeom>
        </p:spPr>
      </p:pic>
    </p:spTree>
    <p:extLst>
      <p:ext uri="{BB962C8B-B14F-4D97-AF65-F5344CB8AC3E}">
        <p14:creationId xmlns:p14="http://schemas.microsoft.com/office/powerpoint/2010/main" val="42573232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u="sng" dirty="0"/>
              <a:t>5. Network operating </a:t>
            </a:r>
            <a:r>
              <a:rPr lang="en-US" u="sng" dirty="0" smtClean="0"/>
              <a:t>System</a:t>
            </a:r>
            <a:endParaRPr lang="en-US" dirty="0"/>
          </a:p>
        </p:txBody>
      </p:sp>
      <p:sp>
        <p:nvSpPr>
          <p:cNvPr id="3" name="عنصر نائب للمحتوى 2"/>
          <p:cNvSpPr>
            <a:spLocks noGrp="1"/>
          </p:cNvSpPr>
          <p:nvPr>
            <p:ph idx="1"/>
          </p:nvPr>
        </p:nvSpPr>
        <p:spPr>
          <a:xfrm>
            <a:off x="838200" y="1050878"/>
            <a:ext cx="10515600" cy="5126085"/>
          </a:xfrm>
        </p:spPr>
        <p:txBody>
          <a:bodyPr>
            <a:normAutofit fontScale="77500" lnSpcReduction="20000"/>
          </a:bodyPr>
          <a:lstStyle/>
          <a:p>
            <a:pPr marL="0" indent="0" algn="l" rtl="0">
              <a:buNone/>
            </a:pPr>
            <a:r>
              <a:rPr lang="en-US" dirty="0"/>
              <a:t>A Network Operating System runs on a server and provides the server the capability to manage data, users, groups, security, applications, and other networking functions. The primary purpose of the network operating system is to allow shared file and printer access among multiple computers in a network, typically a local area network (LAN), a private network or to other networks.</a:t>
            </a:r>
          </a:p>
          <a:p>
            <a:pPr marL="0" indent="0" algn="l" rtl="0">
              <a:buNone/>
            </a:pPr>
            <a:r>
              <a:rPr lang="en-US" dirty="0"/>
              <a:t>Examples of network operating systems include Microsoft Windows Server 2003, Microsoft Windows Server 2008, UNIX, Linux, Mac OS X, Novell NetWare, and BSD.</a:t>
            </a:r>
          </a:p>
          <a:p>
            <a:pPr marL="0" indent="0" algn="l" rtl="0">
              <a:buNone/>
            </a:pPr>
            <a:r>
              <a:rPr lang="en-US" dirty="0"/>
              <a:t>The advantages of network operating systems are as follows −</a:t>
            </a:r>
          </a:p>
          <a:p>
            <a:pPr algn="l" rtl="0"/>
            <a:r>
              <a:rPr lang="en-US" dirty="0"/>
              <a:t>Centralized servers are highly stable.</a:t>
            </a:r>
          </a:p>
          <a:p>
            <a:pPr algn="l" rtl="0"/>
            <a:r>
              <a:rPr lang="en-US" dirty="0"/>
              <a:t>Security is server managed.</a:t>
            </a:r>
          </a:p>
          <a:p>
            <a:pPr algn="l" rtl="0"/>
            <a:r>
              <a:rPr lang="en-US" dirty="0"/>
              <a:t>Upgrades to new technologies and hardware can be easily integrated into the system.</a:t>
            </a:r>
          </a:p>
          <a:p>
            <a:pPr algn="l" rtl="0"/>
            <a:r>
              <a:rPr lang="en-US" dirty="0"/>
              <a:t>Remote access to servers is possible from different locations and types of systems.</a:t>
            </a:r>
          </a:p>
          <a:p>
            <a:pPr marL="0" indent="0" algn="l" rtl="0">
              <a:buNone/>
            </a:pPr>
            <a:r>
              <a:rPr lang="en-US" dirty="0"/>
              <a:t>The disadvantages of network operating systems are as follows −</a:t>
            </a:r>
          </a:p>
          <a:p>
            <a:pPr algn="l" rtl="0"/>
            <a:r>
              <a:rPr lang="en-US" dirty="0"/>
              <a:t>High cost of buying and running a server.</a:t>
            </a:r>
          </a:p>
          <a:p>
            <a:pPr algn="l" rtl="0"/>
            <a:r>
              <a:rPr lang="en-US" dirty="0"/>
              <a:t>Dependency on a central location for most operations.</a:t>
            </a:r>
          </a:p>
          <a:p>
            <a:pPr algn="l" rtl="0"/>
            <a:r>
              <a:rPr lang="en-US" dirty="0"/>
              <a:t>Regular maintenance and updates are required.</a:t>
            </a:r>
          </a:p>
          <a:p>
            <a:pPr algn="l" rtl="0"/>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Tree>
    <p:extLst>
      <p:ext uri="{BB962C8B-B14F-4D97-AF65-F5344CB8AC3E}">
        <p14:creationId xmlns:p14="http://schemas.microsoft.com/office/powerpoint/2010/main" val="33293586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u="sng" dirty="0"/>
              <a:t>1.7 Performance Development </a:t>
            </a:r>
            <a:endParaRPr lang="en-US" dirty="0"/>
          </a:p>
        </p:txBody>
      </p:sp>
      <p:sp>
        <p:nvSpPr>
          <p:cNvPr id="3" name="عنصر نائب للمحتوى 2"/>
          <p:cNvSpPr>
            <a:spLocks noGrp="1"/>
          </p:cNvSpPr>
          <p:nvPr>
            <p:ph idx="1"/>
          </p:nvPr>
        </p:nvSpPr>
        <p:spPr>
          <a:xfrm>
            <a:off x="838200" y="1050878"/>
            <a:ext cx="10515600" cy="5126085"/>
          </a:xfrm>
        </p:spPr>
        <p:txBody>
          <a:bodyPr>
            <a:normAutofit/>
          </a:bodyPr>
          <a:lstStyle/>
          <a:p>
            <a:pPr marL="0" indent="0" algn="l" rtl="0">
              <a:buNone/>
            </a:pPr>
            <a:r>
              <a:rPr lang="en-US" dirty="0"/>
              <a:t>	0/S attempted to schedule computational activities to ensure good performance, where many facilities had been added to 0/S some of these are: </a:t>
            </a:r>
          </a:p>
          <a:p>
            <a:pPr marL="0" indent="0" algn="l" rtl="0">
              <a:buNone/>
            </a:pPr>
            <a:r>
              <a:rPr lang="en-US" b="1" u="sng" dirty="0"/>
              <a:t>1.7.1 On-Line and Off-Line operation </a:t>
            </a:r>
            <a:endParaRPr lang="en-US" dirty="0"/>
          </a:p>
          <a:p>
            <a:pPr marL="0" indent="0" algn="l" rtl="0">
              <a:buNone/>
            </a:pPr>
            <a:r>
              <a:rPr lang="en-US" dirty="0"/>
              <a:t>	A special subroutine was written for each I/O device called a device-driver, and some peripherals (1/0 devices) has been equipped for either On-Line operation, in which they are connected to the processor, or off-line operations in which they are run by control units not connected to the central C/S card-to-tape or Tape-to-Print Operations are performed by off-line units. The figure 1.5 illustrate the on-line and off-line operation.</a:t>
            </a:r>
          </a:p>
          <a:p>
            <a:pPr marL="0" indent="0" algn="l" rtl="0">
              <a:buNone/>
            </a:pP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Tree>
    <p:extLst>
      <p:ext uri="{BB962C8B-B14F-4D97-AF65-F5344CB8AC3E}">
        <p14:creationId xmlns:p14="http://schemas.microsoft.com/office/powerpoint/2010/main" val="8338173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lstStyle/>
          <a:p>
            <a:pPr algn="ctr" rtl="0"/>
            <a:r>
              <a:rPr lang="en-US" b="1" u="sng" dirty="0"/>
              <a:t>1.5 The 0/S development history: </a:t>
            </a:r>
            <a:endParaRPr lang="en-US" dirty="0"/>
          </a:p>
        </p:txBody>
      </p:sp>
      <p:sp>
        <p:nvSpPr>
          <p:cNvPr id="3" name="عنصر نائب للمحتوى 2"/>
          <p:cNvSpPr>
            <a:spLocks noGrp="1"/>
          </p:cNvSpPr>
          <p:nvPr>
            <p:ph idx="1"/>
          </p:nvPr>
        </p:nvSpPr>
        <p:spPr>
          <a:xfrm>
            <a:off x="838200" y="1050878"/>
            <a:ext cx="10515600" cy="5126085"/>
          </a:xfrm>
        </p:spPr>
        <p:txBody>
          <a:bodyPr>
            <a:normAutofit fontScale="92500" lnSpcReduction="20000"/>
          </a:bodyPr>
          <a:lstStyle/>
          <a:p>
            <a:pPr marL="0" indent="0" algn="l" rtl="0">
              <a:buNone/>
            </a:pPr>
            <a:r>
              <a:rPr lang="en-US" dirty="0"/>
              <a:t>	Operating system have developed over the last 50 years through a number of distinct phases or generations to the decades:-</a:t>
            </a:r>
          </a:p>
          <a:p>
            <a:pPr marL="0" indent="0" algn="l" rtl="0">
              <a:buNone/>
            </a:pPr>
            <a:r>
              <a:rPr lang="en-US" dirty="0"/>
              <a:t>	• Early history (The 1940's and 1950's) In this lime the earliest Electronic digital computers had no 0/S.</a:t>
            </a:r>
          </a:p>
          <a:p>
            <a:pPr marL="0" indent="0" algn="l" rtl="0">
              <a:buNone/>
            </a:pPr>
            <a:r>
              <a:rPr lang="en-US" dirty="0"/>
              <a:t>• Machines of that period were Primitive.</a:t>
            </a:r>
          </a:p>
          <a:p>
            <a:pPr marL="0" indent="0" algn="l" rtl="0">
              <a:buNone/>
            </a:pPr>
            <a:r>
              <a:rPr lang="en-US" dirty="0"/>
              <a:t>• The programs were often entered one Bit at a time on rows of mechanical switches.</a:t>
            </a:r>
          </a:p>
          <a:p>
            <a:pPr marL="0" indent="0" algn="l" rtl="0">
              <a:buNone/>
            </a:pPr>
            <a:r>
              <a:rPr lang="en-US" dirty="0"/>
              <a:t>• Eventually machine language programs were entered on punched cards, and assembly languages were developed to speed the programming process.</a:t>
            </a:r>
          </a:p>
          <a:p>
            <a:pPr marL="0" indent="0" algn="l" rtl="0">
              <a:buNone/>
            </a:pPr>
            <a:r>
              <a:rPr lang="en-US" dirty="0"/>
              <a:t>• The 1' 0/S implemented in the early 1950's, this system ran one job at a time and smoothed the transition between jobs to get maximum utilization of the computer system.</a:t>
            </a:r>
          </a:p>
          <a:p>
            <a:pPr marL="0" indent="0" algn="l" rtl="0">
              <a:buNone/>
            </a:pPr>
            <a:r>
              <a:rPr lang="en-US" dirty="0"/>
              <a:t>• This type of 0/S called single-stream Batch processing system, because program and data were submitted in groups or batches.</a:t>
            </a:r>
          </a:p>
          <a:p>
            <a:pPr marL="0" indent="0" algn="l" rtl="0">
              <a:buNone/>
            </a:pPr>
            <a:endParaRPr lang="ar-SA" dirty="0"/>
          </a:p>
        </p:txBody>
      </p:sp>
    </p:spTree>
    <p:extLst>
      <p:ext uri="{BB962C8B-B14F-4D97-AF65-F5344CB8AC3E}">
        <p14:creationId xmlns:p14="http://schemas.microsoft.com/office/powerpoint/2010/main" val="7192580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lstStyle/>
          <a:p>
            <a:pPr algn="ctr" rtl="0"/>
            <a:endParaRPr lang="en-US" dirty="0"/>
          </a:p>
        </p:txBody>
      </p:sp>
      <p:sp>
        <p:nvSpPr>
          <p:cNvPr id="3" name="عنصر نائب للمحتوى 2"/>
          <p:cNvSpPr>
            <a:spLocks noGrp="1"/>
          </p:cNvSpPr>
          <p:nvPr>
            <p:ph idx="1"/>
          </p:nvPr>
        </p:nvSpPr>
        <p:spPr>
          <a:xfrm>
            <a:off x="838200" y="1050878"/>
            <a:ext cx="10515600" cy="5126085"/>
          </a:xfrm>
        </p:spPr>
        <p:txBody>
          <a:bodyPr>
            <a:normAutofit fontScale="92500" lnSpcReduction="10000"/>
          </a:bodyPr>
          <a:lstStyle/>
          <a:p>
            <a:pPr marL="0" indent="0" algn="l" rtl="0">
              <a:buNone/>
            </a:pPr>
            <a:endParaRPr lang="en-US" dirty="0" smtClean="0"/>
          </a:p>
          <a:p>
            <a:pPr marL="0" indent="0" algn="l" rtl="0">
              <a:buNone/>
            </a:pPr>
            <a:endParaRPr lang="en-US" dirty="0" smtClean="0"/>
          </a:p>
          <a:p>
            <a:pPr marL="0" indent="0" algn="l" rtl="0">
              <a:buNone/>
            </a:pPr>
            <a:r>
              <a:rPr lang="en-US" dirty="0" smtClean="0"/>
              <a:t>                  On-line operation</a:t>
            </a:r>
          </a:p>
          <a:p>
            <a:pPr marL="0" indent="0" algn="l" rtl="0">
              <a:buNone/>
            </a:pPr>
            <a:endParaRPr lang="en-US" dirty="0"/>
          </a:p>
          <a:p>
            <a:pPr marL="0" indent="0" algn="l" rtl="0">
              <a:buNone/>
            </a:pPr>
            <a:endParaRPr lang="en-US" dirty="0" smtClean="0"/>
          </a:p>
          <a:p>
            <a:pPr marL="0" indent="0" algn="l" rtl="0">
              <a:buNone/>
            </a:pPr>
            <a:endParaRPr lang="en-US" dirty="0"/>
          </a:p>
          <a:p>
            <a:pPr marL="0" indent="0" algn="l" rtl="0">
              <a:buNone/>
            </a:pPr>
            <a:endParaRPr lang="en-US" dirty="0" smtClean="0"/>
          </a:p>
          <a:p>
            <a:pPr marL="0" indent="0" algn="l" rtl="0">
              <a:buNone/>
            </a:pPr>
            <a:endParaRPr lang="en-US" dirty="0"/>
          </a:p>
          <a:p>
            <a:pPr marL="0" indent="0" algn="l" rtl="0">
              <a:buNone/>
            </a:pPr>
            <a:endParaRPr lang="en-US" dirty="0" smtClean="0"/>
          </a:p>
          <a:p>
            <a:pPr marL="0" indent="0" algn="l" rtl="0">
              <a:buNone/>
            </a:pPr>
            <a:r>
              <a:rPr lang="en-US" dirty="0"/>
              <a:t>	The main advantage of off-line operation was that, the CPU was no longer constrained by the speed of C/R and UP, but limited by only the speed of MIT unit.</a:t>
            </a:r>
          </a:p>
          <a:p>
            <a:pPr marL="0" indent="0" algn="l" rtl="0">
              <a:buNone/>
            </a:pPr>
            <a:endParaRPr lang="en-US"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4" name="Flowchart: Card 634"/>
          <p:cNvSpPr>
            <a:spLocks noChangeArrowheads="1"/>
          </p:cNvSpPr>
          <p:nvPr/>
        </p:nvSpPr>
        <p:spPr bwMode="auto">
          <a:xfrm>
            <a:off x="1425313" y="1355678"/>
            <a:ext cx="950913" cy="438150"/>
          </a:xfrm>
          <a:prstGeom prst="flowChartPunchedCard">
            <a:avLst/>
          </a:prstGeom>
          <a:solidFill>
            <a:srgbClr val="FFFFFF"/>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altLang="ar-SA" sz="18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C/R</a:t>
            </a:r>
            <a:endParaRPr kumimoji="0" lang="ar-SA" altLang="ar-SA" sz="1800" b="0" i="0" u="none" strike="noStrike" cap="none" normalizeH="0" baseline="0" dirty="0" smtClean="0">
              <a:ln>
                <a:noFill/>
              </a:ln>
              <a:solidFill>
                <a:schemeClr val="tx1"/>
              </a:solidFill>
              <a:effectLst/>
              <a:latin typeface="Arial" panose="020B0604020202020204" pitchFamily="34" charset="0"/>
            </a:endParaRPr>
          </a:p>
        </p:txBody>
      </p:sp>
      <p:sp>
        <p:nvSpPr>
          <p:cNvPr id="5" name="Rectangle 635"/>
          <p:cNvSpPr>
            <a:spLocks noChangeArrowheads="1"/>
          </p:cNvSpPr>
          <p:nvPr/>
        </p:nvSpPr>
        <p:spPr bwMode="auto">
          <a:xfrm>
            <a:off x="3506683" y="1386634"/>
            <a:ext cx="854075" cy="438150"/>
          </a:xfrm>
          <a:prstGeom prst="rect">
            <a:avLst/>
          </a:prstGeom>
          <a:solidFill>
            <a:srgbClr val="FFFFFF"/>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altLang="ar-SA" sz="16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CPU</a:t>
            </a:r>
            <a:endParaRPr kumimoji="0" lang="ar-SA" altLang="ar-SA" sz="1800" b="0" i="0" u="none" strike="noStrike" cap="none" normalizeH="0" baseline="0" dirty="0" smtClean="0">
              <a:ln>
                <a:noFill/>
              </a:ln>
              <a:solidFill>
                <a:schemeClr val="tx1"/>
              </a:solidFill>
              <a:effectLst/>
              <a:latin typeface="Arial" panose="020B0604020202020204" pitchFamily="34" charset="0"/>
            </a:endParaRPr>
          </a:p>
        </p:txBody>
      </p:sp>
      <p:sp>
        <p:nvSpPr>
          <p:cNvPr id="6" name="Flowchart: Document 636"/>
          <p:cNvSpPr>
            <a:spLocks noChangeArrowheads="1"/>
          </p:cNvSpPr>
          <p:nvPr/>
        </p:nvSpPr>
        <p:spPr bwMode="auto">
          <a:xfrm>
            <a:off x="5296907" y="1355678"/>
            <a:ext cx="877888" cy="500062"/>
          </a:xfrm>
          <a:prstGeom prst="flowChartDocument">
            <a:avLst/>
          </a:prstGeom>
          <a:solidFill>
            <a:srgbClr val="FFFFFF"/>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altLang="ar-SA" sz="16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L/P</a:t>
            </a:r>
            <a:endParaRPr kumimoji="0" lang="ar-SA" altLang="ar-SA" sz="1800" b="0" i="0" u="none" strike="noStrike" cap="none" normalizeH="0" baseline="0" dirty="0" smtClean="0">
              <a:ln>
                <a:noFill/>
              </a:ln>
              <a:solidFill>
                <a:schemeClr val="tx1"/>
              </a:solidFill>
              <a:effectLst/>
              <a:latin typeface="Arial" panose="020B0604020202020204" pitchFamily="34" charset="0"/>
            </a:endParaRPr>
          </a:p>
        </p:txBody>
      </p:sp>
      <p:cxnSp>
        <p:nvCxnSpPr>
          <p:cNvPr id="11" name="Straight Arrow Connector 637"/>
          <p:cNvCxnSpPr/>
          <p:nvPr/>
        </p:nvCxnSpPr>
        <p:spPr>
          <a:xfrm>
            <a:off x="2417170" y="1605709"/>
            <a:ext cx="1048385"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2" name="Straight Arrow Connector 638"/>
          <p:cNvCxnSpPr/>
          <p:nvPr/>
        </p:nvCxnSpPr>
        <p:spPr>
          <a:xfrm>
            <a:off x="4468234" y="1605709"/>
            <a:ext cx="738505"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7" name="Rectangle 6"/>
          <p:cNvSpPr>
            <a:spLocks noChangeArrowheads="1"/>
          </p:cNvSpPr>
          <p:nvPr/>
        </p:nvSpPr>
        <p:spPr bwMode="auto">
          <a:xfrm>
            <a:off x="152400" y="1524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8" name="Rectangle 10"/>
          <p:cNvSpPr>
            <a:spLocks noChangeArrowheads="1"/>
          </p:cNvSpPr>
          <p:nvPr/>
        </p:nvSpPr>
        <p:spPr bwMode="auto">
          <a:xfrm>
            <a:off x="-38735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pic>
        <p:nvPicPr>
          <p:cNvPr id="14" name="Picture 12"/>
          <p:cNvPicPr/>
          <p:nvPr/>
        </p:nvPicPr>
        <p:blipFill>
          <a:blip r:embed="rId2">
            <a:extLst>
              <a:ext uri="{28A0092B-C50C-407E-A947-70E740481C1C}">
                <a14:useLocalDpi xmlns:a14="http://schemas.microsoft.com/office/drawing/2010/main" val="0"/>
              </a:ext>
            </a:extLst>
          </a:blip>
          <a:srcRect/>
          <a:stretch>
            <a:fillRect/>
          </a:stretch>
        </p:blipFill>
        <p:spPr bwMode="auto">
          <a:xfrm>
            <a:off x="2257323" y="2785502"/>
            <a:ext cx="6597854" cy="2211669"/>
          </a:xfrm>
          <a:prstGeom prst="rect">
            <a:avLst/>
          </a:prstGeom>
          <a:noFill/>
          <a:ln>
            <a:noFill/>
          </a:ln>
        </p:spPr>
      </p:pic>
    </p:spTree>
    <p:extLst>
      <p:ext uri="{BB962C8B-B14F-4D97-AF65-F5344CB8AC3E}">
        <p14:creationId xmlns:p14="http://schemas.microsoft.com/office/powerpoint/2010/main" val="24309438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u="sng" dirty="0"/>
              <a:t>1.7.2 Buffering </a:t>
            </a:r>
            <a:endParaRPr lang="en-US" dirty="0"/>
          </a:p>
        </p:txBody>
      </p:sp>
      <p:sp>
        <p:nvSpPr>
          <p:cNvPr id="3" name="عنصر نائب للمحتوى 2"/>
          <p:cNvSpPr>
            <a:spLocks noGrp="1"/>
          </p:cNvSpPr>
          <p:nvPr>
            <p:ph idx="1"/>
          </p:nvPr>
        </p:nvSpPr>
        <p:spPr>
          <a:xfrm>
            <a:off x="838200" y="1050878"/>
            <a:ext cx="10515600" cy="5126085"/>
          </a:xfrm>
        </p:spPr>
        <p:txBody>
          <a:bodyPr>
            <a:normAutofit/>
          </a:bodyPr>
          <a:lstStyle/>
          <a:p>
            <a:pPr marL="0" indent="0" algn="l">
              <a:buNone/>
            </a:pPr>
            <a:r>
              <a:rPr lang="en-US" sz="1700" dirty="0"/>
              <a:t>	A buffer is an area of primary storage for holding data during I/O transfers, where the I/O transfer speed depends on many factors related to the I/O Hardware but normally unrelated to processor operation. </a:t>
            </a:r>
          </a:p>
          <a:p>
            <a:pPr marL="0" indent="0" algn="l">
              <a:buNone/>
            </a:pPr>
            <a:r>
              <a:rPr lang="en-US" sz="1700" dirty="0"/>
              <a:t>On input the data placed in the buffer by an I/O channel when the transfer is complete the data may be accessed the processor. </a:t>
            </a:r>
          </a:p>
          <a:p>
            <a:pPr marL="0" indent="0" algn="l">
              <a:buNone/>
            </a:pPr>
            <a:r>
              <a:rPr lang="en-US" sz="1700" dirty="0"/>
              <a:t>There are two types of buffering: </a:t>
            </a:r>
          </a:p>
          <a:p>
            <a:pPr marL="0" indent="0" algn="l">
              <a:buNone/>
            </a:pPr>
            <a:r>
              <a:rPr lang="en-US" sz="1700" b="1" u="sng" dirty="0"/>
              <a:t>1. The single-buffered: </a:t>
            </a:r>
            <a:endParaRPr lang="en-US" sz="1700" dirty="0"/>
          </a:p>
          <a:p>
            <a:pPr marL="0" indent="0" algn="l">
              <a:buNone/>
            </a:pPr>
            <a:r>
              <a:rPr lang="en-US" sz="1700" dirty="0"/>
              <a:t>	The channel deposits data in a buffer the processor will access that data the channel deposits the next data, etc. while the channel is depositing data no processing on that data may occur</a:t>
            </a:r>
            <a:r>
              <a:rPr lang="en-US" sz="1700" dirty="0" smtClean="0"/>
              <a:t>.</a:t>
            </a:r>
            <a:endParaRPr lang="en-US" sz="1700" dirty="0"/>
          </a:p>
          <a:p>
            <a:pPr marL="0" indent="0" algn="l">
              <a:buNone/>
            </a:pPr>
            <a:r>
              <a:rPr lang="en-US" sz="1700" b="1" u="sng" dirty="0"/>
              <a:t>2. The double-buffering:</a:t>
            </a:r>
            <a:endParaRPr lang="en-US" sz="1700" dirty="0"/>
          </a:p>
          <a:p>
            <a:pPr marL="0" indent="0" algn="l">
              <a:buNone/>
            </a:pPr>
            <a:r>
              <a:rPr lang="en-US" sz="1700" dirty="0"/>
              <a:t>This system allows overlap of I/O operation with processing; while the channel is depositing data in one buffer the processor may be processing data in the other buffer. When the processor is finished processing data in one buffer it may process data in the second buffer. In buffering the CPU and I/O are both busy.</a:t>
            </a:r>
          </a:p>
          <a:p>
            <a:pPr marL="0" indent="0" algn="l" rtl="0">
              <a:buNone/>
            </a:pPr>
            <a:endParaRPr lang="ar-SA" sz="1700"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pic>
        <p:nvPicPr>
          <p:cNvPr id="6" name="Picture 1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814" y="4716096"/>
            <a:ext cx="5702651" cy="1807533"/>
          </a:xfrm>
          <a:prstGeom prst="rect">
            <a:avLst/>
          </a:prstGeom>
          <a:noFill/>
          <a:ln>
            <a:noFill/>
          </a:ln>
        </p:spPr>
      </p:pic>
    </p:spTree>
    <p:extLst>
      <p:ext uri="{BB962C8B-B14F-4D97-AF65-F5344CB8AC3E}">
        <p14:creationId xmlns:p14="http://schemas.microsoft.com/office/powerpoint/2010/main" val="41610953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Autofit/>
          </a:bodyPr>
          <a:lstStyle/>
          <a:p>
            <a:pPr algn="ctr" rtl="0"/>
            <a:r>
              <a:rPr lang="en-US" sz="3200" b="1" u="sng" dirty="0"/>
              <a:t>1.7.3 Spooling:	</a:t>
            </a:r>
            <a:r>
              <a:rPr lang="en-US" sz="3200" dirty="0"/>
              <a:t>(Simultaneous Peripheral Operation On-Line)</a:t>
            </a:r>
            <a:br>
              <a:rPr lang="en-US" sz="3200" dirty="0"/>
            </a:br>
            <a:endParaRPr lang="en-US" sz="3200" dirty="0"/>
          </a:p>
        </p:txBody>
      </p:sp>
      <p:sp>
        <p:nvSpPr>
          <p:cNvPr id="3" name="عنصر نائب للمحتوى 2"/>
          <p:cNvSpPr>
            <a:spLocks noGrp="1"/>
          </p:cNvSpPr>
          <p:nvPr>
            <p:ph idx="1"/>
          </p:nvPr>
        </p:nvSpPr>
        <p:spPr>
          <a:xfrm>
            <a:off x="838200" y="725991"/>
            <a:ext cx="10515600" cy="5126085"/>
          </a:xfrm>
        </p:spPr>
        <p:txBody>
          <a:bodyPr>
            <a:normAutofit/>
          </a:bodyPr>
          <a:lstStyle/>
          <a:p>
            <a:pPr marL="0" indent="0" algn="l">
              <a:buNone/>
            </a:pPr>
            <a:r>
              <a:rPr lang="en-US" sz="2400" dirty="0"/>
              <a:t>1. Spooling uses the disk as a very large buffer for reading as far a head as possible on input devices and for storing output files until the output devices are able to accept them. </a:t>
            </a:r>
          </a:p>
          <a:p>
            <a:pPr marL="0" indent="0" algn="l">
              <a:buNone/>
            </a:pPr>
            <a:r>
              <a:rPr lang="en-US" sz="2400" dirty="0"/>
              <a:t>2. Spooling is now a standard feature of most O.S. </a:t>
            </a:r>
          </a:p>
          <a:p>
            <a:pPr marL="0" indent="0" algn="l">
              <a:buNone/>
            </a:pPr>
            <a:r>
              <a:rPr lang="en-US" sz="2400" dirty="0"/>
              <a:t>3. Spooling allows the computation of one job can overlap with the 1/0 of another jobs, therefore spooling can keep both CPU and the I/O devices working as much higher rates. </a:t>
            </a:r>
          </a:p>
          <a:p>
            <a:pPr marL="0" indent="0" algn="l">
              <a:buNone/>
            </a:pPr>
            <a:r>
              <a:rPr lang="en-US" sz="2400" dirty="0"/>
              <a:t>4. The figure below show the spooling layout.</a:t>
            </a:r>
          </a:p>
          <a:p>
            <a:pPr marL="0" indent="0" algn="l">
              <a:buNone/>
            </a:pPr>
            <a:r>
              <a:rPr lang="en-US" sz="2400" dirty="0"/>
              <a:t> </a:t>
            </a:r>
          </a:p>
          <a:p>
            <a:pPr marL="0" indent="0" algn="l" rtl="0">
              <a:buNone/>
            </a:pPr>
            <a:endParaRPr lang="ar-SA" sz="2400"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pic>
        <p:nvPicPr>
          <p:cNvPr id="6" name="Picture 14"/>
          <p:cNvPicPr/>
          <p:nvPr/>
        </p:nvPicPr>
        <p:blipFill>
          <a:blip r:embed="rId2">
            <a:extLst>
              <a:ext uri="{28A0092B-C50C-407E-A947-70E740481C1C}">
                <a14:useLocalDpi xmlns:a14="http://schemas.microsoft.com/office/drawing/2010/main" val="0"/>
              </a:ext>
            </a:extLst>
          </a:blip>
          <a:srcRect/>
          <a:stretch>
            <a:fillRect/>
          </a:stretch>
        </p:blipFill>
        <p:spPr bwMode="auto">
          <a:xfrm>
            <a:off x="4040235" y="3807574"/>
            <a:ext cx="3838575" cy="2722880"/>
          </a:xfrm>
          <a:prstGeom prst="rect">
            <a:avLst/>
          </a:prstGeom>
          <a:noFill/>
          <a:ln>
            <a:noFill/>
          </a:ln>
        </p:spPr>
      </p:pic>
    </p:spTree>
    <p:extLst>
      <p:ext uri="{BB962C8B-B14F-4D97-AF65-F5344CB8AC3E}">
        <p14:creationId xmlns:p14="http://schemas.microsoft.com/office/powerpoint/2010/main" val="18856938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u="sng" dirty="0"/>
              <a:t>1.7.4. </a:t>
            </a:r>
            <a:r>
              <a:rPr lang="en-US" b="1" u="sng" dirty="0" smtClean="0"/>
              <a:t>Multiprogramming</a:t>
            </a:r>
            <a:endParaRPr lang="en-US" dirty="0"/>
          </a:p>
        </p:txBody>
      </p:sp>
      <p:sp>
        <p:nvSpPr>
          <p:cNvPr id="3" name="عنصر نائب للمحتوى 2"/>
          <p:cNvSpPr>
            <a:spLocks noGrp="1"/>
          </p:cNvSpPr>
          <p:nvPr>
            <p:ph idx="1"/>
          </p:nvPr>
        </p:nvSpPr>
        <p:spPr>
          <a:xfrm>
            <a:off x="838200" y="1050878"/>
            <a:ext cx="10515600" cy="5126085"/>
          </a:xfrm>
        </p:spPr>
        <p:txBody>
          <a:bodyPr>
            <a:normAutofit/>
          </a:bodyPr>
          <a:lstStyle/>
          <a:p>
            <a:pPr marL="0" indent="0" algn="l">
              <a:buNone/>
            </a:pPr>
            <a:r>
              <a:rPr lang="en-US" sz="2000" dirty="0"/>
              <a:t>I. Spooling provides an important data structure called a job pool kept on disk. The 0/S picks one job from the pool and begin to execute it. </a:t>
            </a:r>
          </a:p>
          <a:p>
            <a:pPr marL="0" indent="0" algn="l">
              <a:buNone/>
            </a:pPr>
            <a:r>
              <a:rPr lang="en-US" sz="2000" dirty="0"/>
              <a:t>2. In multiprogramming system, when the job may have to wait for any reason such as an I/O regrets, the OIS simply switches to and executes another job. When the second job need to wait the CPU is switches to another job and so on. Then the CPU will never be idle. </a:t>
            </a:r>
          </a:p>
          <a:p>
            <a:pPr marL="0" indent="0" algn="l">
              <a:buNone/>
            </a:pPr>
            <a:r>
              <a:rPr lang="en-US" sz="2000" dirty="0"/>
              <a:t>3. The figure below show the multiprogramming layout where the 0/S keeps several jobs in memory at a time. This set of jobs is a subset of the jobs kept in the job pool.</a:t>
            </a:r>
          </a:p>
          <a:p>
            <a:pPr marL="0" indent="0" algn="l" rtl="0">
              <a:buNone/>
            </a:pPr>
            <a:endParaRPr lang="ar-SA" sz="2000"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pic>
        <p:nvPicPr>
          <p:cNvPr id="6" name="Picture 15"/>
          <p:cNvPicPr/>
          <p:nvPr/>
        </p:nvPicPr>
        <p:blipFill>
          <a:blip r:embed="rId2">
            <a:extLst>
              <a:ext uri="{28A0092B-C50C-407E-A947-70E740481C1C}">
                <a14:useLocalDpi xmlns:a14="http://schemas.microsoft.com/office/drawing/2010/main" val="0"/>
              </a:ext>
            </a:extLst>
          </a:blip>
          <a:srcRect/>
          <a:stretch>
            <a:fillRect/>
          </a:stretch>
        </p:blipFill>
        <p:spPr bwMode="auto">
          <a:xfrm>
            <a:off x="4728529" y="3306179"/>
            <a:ext cx="2734941" cy="3464461"/>
          </a:xfrm>
          <a:prstGeom prst="rect">
            <a:avLst/>
          </a:prstGeom>
          <a:noFill/>
          <a:ln>
            <a:noFill/>
          </a:ln>
        </p:spPr>
      </p:pic>
    </p:spTree>
    <p:extLst>
      <p:ext uri="{BB962C8B-B14F-4D97-AF65-F5344CB8AC3E}">
        <p14:creationId xmlns:p14="http://schemas.microsoft.com/office/powerpoint/2010/main" val="26779394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u="sng" dirty="0"/>
              <a:t>1.7.5. Parallel systems</a:t>
            </a:r>
            <a:r>
              <a:rPr lang="en-US" dirty="0"/>
              <a:t> </a:t>
            </a:r>
          </a:p>
        </p:txBody>
      </p:sp>
      <p:sp>
        <p:nvSpPr>
          <p:cNvPr id="3" name="عنصر نائب للمحتوى 2"/>
          <p:cNvSpPr>
            <a:spLocks noGrp="1"/>
          </p:cNvSpPr>
          <p:nvPr>
            <p:ph idx="1"/>
          </p:nvPr>
        </p:nvSpPr>
        <p:spPr>
          <a:xfrm>
            <a:off x="838200" y="1050878"/>
            <a:ext cx="10515600" cy="5126085"/>
          </a:xfrm>
        </p:spPr>
        <p:txBody>
          <a:bodyPr>
            <a:normAutofit/>
          </a:bodyPr>
          <a:lstStyle/>
          <a:p>
            <a:pPr marL="0" indent="0" algn="l">
              <a:buNone/>
            </a:pPr>
            <a:r>
              <a:rPr lang="en-US" sz="2000" dirty="0"/>
              <a:t>1. Most systems to date are single-processor systems that is they have one main CPU. </a:t>
            </a:r>
          </a:p>
          <a:p>
            <a:pPr marL="0" indent="0" algn="l">
              <a:buNone/>
            </a:pPr>
            <a:r>
              <a:rPr lang="en-US" sz="2000" dirty="0"/>
              <a:t>2. There is a trend to have multiprocessor system, where such systems have more than one processor in close communication sharing the computer Bus, the clock, and sometimes memory and peripheral devices, in the figure below. </a:t>
            </a:r>
          </a:p>
          <a:p>
            <a:pPr marL="0" indent="0" algn="l">
              <a:buNone/>
            </a:pPr>
            <a:r>
              <a:rPr lang="en-US" sz="2000" dirty="0"/>
              <a:t>3. The advantage of this type of systems to increase the throughput (the number of jobs completed in unit of time).</a:t>
            </a:r>
          </a:p>
          <a:p>
            <a:pPr marL="0" indent="0" algn="l" rtl="0">
              <a:buNone/>
            </a:pPr>
            <a:endParaRPr lang="ar-SA" sz="2000"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pic>
        <p:nvPicPr>
          <p:cNvPr id="6" name="Picture 16"/>
          <p:cNvPicPr/>
          <p:nvPr/>
        </p:nvPicPr>
        <p:blipFill>
          <a:blip r:embed="rId2">
            <a:extLst>
              <a:ext uri="{28A0092B-C50C-407E-A947-70E740481C1C}">
                <a14:useLocalDpi xmlns:a14="http://schemas.microsoft.com/office/drawing/2010/main" val="0"/>
              </a:ext>
            </a:extLst>
          </a:blip>
          <a:srcRect/>
          <a:stretch>
            <a:fillRect/>
          </a:stretch>
        </p:blipFill>
        <p:spPr bwMode="auto">
          <a:xfrm>
            <a:off x="3603009" y="3036549"/>
            <a:ext cx="5090615" cy="3500729"/>
          </a:xfrm>
          <a:prstGeom prst="rect">
            <a:avLst/>
          </a:prstGeom>
          <a:noFill/>
          <a:ln>
            <a:noFill/>
          </a:ln>
        </p:spPr>
      </p:pic>
    </p:spTree>
    <p:extLst>
      <p:ext uri="{BB962C8B-B14F-4D97-AF65-F5344CB8AC3E}">
        <p14:creationId xmlns:p14="http://schemas.microsoft.com/office/powerpoint/2010/main" val="32954603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lstStyle/>
          <a:p>
            <a:pPr algn="ctr" rtl="0"/>
            <a:r>
              <a:rPr lang="en-US" b="1" u="sng" dirty="0"/>
              <a:t>0/S 1960's</a:t>
            </a:r>
            <a:endParaRPr lang="en-US" dirty="0"/>
          </a:p>
        </p:txBody>
      </p:sp>
      <p:sp>
        <p:nvSpPr>
          <p:cNvPr id="3" name="عنصر نائب للمحتوى 2"/>
          <p:cNvSpPr>
            <a:spLocks noGrp="1"/>
          </p:cNvSpPr>
          <p:nvPr>
            <p:ph idx="1"/>
          </p:nvPr>
        </p:nvSpPr>
        <p:spPr>
          <a:xfrm>
            <a:off x="838200" y="1050878"/>
            <a:ext cx="10515600" cy="5126085"/>
          </a:xfrm>
        </p:spPr>
        <p:txBody>
          <a:bodyPr>
            <a:normAutofit/>
          </a:bodyPr>
          <a:lstStyle/>
          <a:p>
            <a:pPr marL="0" indent="0" algn="l" rtl="0">
              <a:buNone/>
            </a:pPr>
            <a:r>
              <a:rPr lang="en-US" dirty="0"/>
              <a:t>	• They were also batch processing system, but they were able to take advantage of computers resources by running several jobs at once.</a:t>
            </a:r>
          </a:p>
          <a:p>
            <a:pPr marL="0" indent="0" algn="l" rtl="0">
              <a:buNone/>
            </a:pPr>
            <a:r>
              <a:rPr lang="en-US" dirty="0"/>
              <a:t>	• The 0/S designer developed the concept of multiprogramming, and software engineering field was appeared</a:t>
            </a:r>
            <a:r>
              <a:rPr lang="en-US" dirty="0" smtClean="0"/>
              <a:t>.</a:t>
            </a:r>
            <a:endParaRPr lang="en-US" dirty="0"/>
          </a:p>
        </p:txBody>
      </p:sp>
    </p:spTree>
    <p:extLst>
      <p:ext uri="{BB962C8B-B14F-4D97-AF65-F5344CB8AC3E}">
        <p14:creationId xmlns:p14="http://schemas.microsoft.com/office/powerpoint/2010/main" val="3949974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lstStyle/>
          <a:p>
            <a:pPr algn="ctr" rtl="0"/>
            <a:r>
              <a:rPr lang="en-US" b="1" u="sng" dirty="0"/>
              <a:t>0/S 1970's</a:t>
            </a:r>
            <a:endParaRPr lang="en-US" dirty="0"/>
          </a:p>
        </p:txBody>
      </p:sp>
      <p:sp>
        <p:nvSpPr>
          <p:cNvPr id="3" name="عنصر نائب للمحتوى 2"/>
          <p:cNvSpPr>
            <a:spLocks noGrp="1"/>
          </p:cNvSpPr>
          <p:nvPr>
            <p:ph idx="1"/>
          </p:nvPr>
        </p:nvSpPr>
        <p:spPr>
          <a:xfrm>
            <a:off x="838200" y="1050878"/>
            <a:ext cx="10515600" cy="5126085"/>
          </a:xfrm>
        </p:spPr>
        <p:txBody>
          <a:bodyPr>
            <a:normAutofit/>
          </a:bodyPr>
          <a:lstStyle/>
          <a:p>
            <a:pPr marL="0" indent="0" algn="l" rtl="0">
              <a:buNone/>
            </a:pPr>
            <a:r>
              <a:rPr lang="en-US" dirty="0"/>
              <a:t>	• They were multimode time — sharing system that supported batch processing, time-sharing, and real-time application.</a:t>
            </a:r>
          </a:p>
          <a:p>
            <a:pPr marL="0" indent="0" algn="l" rtl="0">
              <a:buNone/>
            </a:pPr>
            <a:r>
              <a:rPr lang="en-US" dirty="0"/>
              <a:t>• The P.0 was in its first development stage.</a:t>
            </a:r>
          </a:p>
          <a:p>
            <a:pPr marL="0" indent="0" algn="l" rtl="0">
              <a:buNone/>
            </a:pPr>
            <a:r>
              <a:rPr lang="en-US" dirty="0"/>
              <a:t>• Communication between C/S became widely used.</a:t>
            </a:r>
          </a:p>
          <a:p>
            <a:pPr marL="0" indent="0" algn="l" rtl="0">
              <a:buNone/>
            </a:pPr>
            <a:r>
              <a:rPr lang="en-US" dirty="0"/>
              <a:t>• Communication in local area net works (LAN) was made practical and economical by Ethernet standard.</a:t>
            </a:r>
          </a:p>
          <a:p>
            <a:pPr marL="0" indent="0" algn="l" rtl="0">
              <a:buNone/>
            </a:pPr>
            <a:endParaRPr lang="ar-SA" dirty="0"/>
          </a:p>
        </p:txBody>
      </p:sp>
    </p:spTree>
    <p:extLst>
      <p:ext uri="{BB962C8B-B14F-4D97-AF65-F5344CB8AC3E}">
        <p14:creationId xmlns:p14="http://schemas.microsoft.com/office/powerpoint/2010/main" val="16155305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lstStyle/>
          <a:p>
            <a:pPr algn="ctr" rtl="0"/>
            <a:r>
              <a:rPr lang="en-US" b="1" u="sng" dirty="0"/>
              <a:t>0/S 1980's</a:t>
            </a:r>
            <a:endParaRPr lang="en-US" dirty="0"/>
          </a:p>
        </p:txBody>
      </p:sp>
      <p:sp>
        <p:nvSpPr>
          <p:cNvPr id="3" name="عنصر نائب للمحتوى 2"/>
          <p:cNvSpPr>
            <a:spLocks noGrp="1"/>
          </p:cNvSpPr>
          <p:nvPr>
            <p:ph idx="1"/>
          </p:nvPr>
        </p:nvSpPr>
        <p:spPr>
          <a:xfrm>
            <a:off x="838200" y="1050878"/>
            <a:ext cx="10515600" cy="5126085"/>
          </a:xfrm>
        </p:spPr>
        <p:txBody>
          <a:bodyPr>
            <a:normAutofit fontScale="70000" lnSpcReduction="20000"/>
          </a:bodyPr>
          <a:lstStyle/>
          <a:p>
            <a:pPr marL="0" indent="0" algn="l" rtl="0">
              <a:buNone/>
            </a:pPr>
            <a:r>
              <a:rPr lang="en-US" dirty="0"/>
              <a:t>• The 1980's was a decade of P.0 and the workstation.</a:t>
            </a:r>
          </a:p>
          <a:p>
            <a:pPr marL="0" indent="0" algn="l" rtl="0">
              <a:buNone/>
            </a:pPr>
            <a:r>
              <a:rPr lang="en-US" dirty="0"/>
              <a:t>	• Microprocessor technology it became possible to build desktop computers as powerful as the mainframe of the 1970's.</a:t>
            </a:r>
          </a:p>
          <a:p>
            <a:pPr marL="0" indent="0" algn="l" rtl="0">
              <a:buNone/>
            </a:pPr>
            <a:r>
              <a:rPr lang="en-US" dirty="0"/>
              <a:t>	• Individuals could have their own computers for performing their work and they could use communication facilities for transmitting data between systems.</a:t>
            </a:r>
          </a:p>
          <a:p>
            <a:pPr marL="0" indent="0" algn="l" rtl="0">
              <a:buNone/>
            </a:pPr>
            <a:r>
              <a:rPr lang="en-US" dirty="0"/>
              <a:t>	• Computing was distributed to the sites which it was needed rather than bringing the data to be processed to some central-scale computer installation.</a:t>
            </a:r>
          </a:p>
          <a:p>
            <a:pPr marL="0" indent="0" algn="l" rtl="0">
              <a:buNone/>
            </a:pPr>
            <a:r>
              <a:rPr lang="en-US" b="1" u="sng" dirty="0"/>
              <a:t>• Application software packages are available such as:-</a:t>
            </a:r>
            <a:endParaRPr lang="en-US" dirty="0"/>
          </a:p>
          <a:p>
            <a:pPr marL="0" indent="0" algn="l" rtl="0">
              <a:buNone/>
            </a:pPr>
            <a:r>
              <a:rPr lang="en-US" dirty="0"/>
              <a:t>1. Spread sheet programs. </a:t>
            </a:r>
          </a:p>
          <a:p>
            <a:pPr marL="0" indent="0" algn="l" rtl="0">
              <a:buNone/>
            </a:pPr>
            <a:r>
              <a:rPr lang="en-US" dirty="0"/>
              <a:t>2. Word processors. </a:t>
            </a:r>
          </a:p>
          <a:p>
            <a:pPr marL="0" indent="0" algn="l" rtl="0">
              <a:buNone/>
            </a:pPr>
            <a:r>
              <a:rPr lang="en-US" dirty="0"/>
              <a:t>3. Data base packages. </a:t>
            </a:r>
          </a:p>
          <a:p>
            <a:pPr marL="0" indent="0" algn="l" rtl="0">
              <a:buNone/>
            </a:pPr>
            <a:r>
              <a:rPr lang="en-US" dirty="0"/>
              <a:t>4. Graphics packages. </a:t>
            </a:r>
          </a:p>
          <a:p>
            <a:pPr marL="0" indent="0" algn="l" rtl="0">
              <a:buNone/>
            </a:pPr>
            <a:r>
              <a:rPr lang="en-US" dirty="0"/>
              <a:t>5. Transfer information between computers in computers in computer network </a:t>
            </a:r>
          </a:p>
          <a:p>
            <a:pPr marL="0" indent="0" algn="l" rtl="0">
              <a:buNone/>
            </a:pPr>
            <a:r>
              <a:rPr lang="en-US" dirty="0"/>
              <a:t>(E-mail, </a:t>
            </a:r>
            <a:r>
              <a:rPr lang="en-US" dirty="0" err="1"/>
              <a:t>Remate</a:t>
            </a:r>
            <a:r>
              <a:rPr lang="en-US" dirty="0"/>
              <a:t> DB access application....</a:t>
            </a:r>
            <a:r>
              <a:rPr lang="en-US" dirty="0" err="1"/>
              <a:t>etc</a:t>
            </a:r>
            <a:r>
              <a:rPr lang="en-US" dirty="0"/>
              <a:t>) were widely used.</a:t>
            </a:r>
          </a:p>
          <a:p>
            <a:pPr marL="0" indent="0" algn="l" rtl="0">
              <a:buNone/>
            </a:pPr>
            <a:r>
              <a:rPr lang="en-US" dirty="0"/>
              <a:t>6. The client/server model became wide spread : Clients are network users that need various services performed; servers are FI/W, S/W and network components that perform these services.</a:t>
            </a:r>
          </a:p>
          <a:p>
            <a:pPr marL="0" indent="0" algn="l" rtl="0">
              <a:buNone/>
            </a:pPr>
            <a:endParaRPr lang="ar-SA" dirty="0"/>
          </a:p>
        </p:txBody>
      </p:sp>
    </p:spTree>
    <p:extLst>
      <p:ext uri="{BB962C8B-B14F-4D97-AF65-F5344CB8AC3E}">
        <p14:creationId xmlns:p14="http://schemas.microsoft.com/office/powerpoint/2010/main" val="20852911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lstStyle/>
          <a:p>
            <a:pPr algn="ctr" rtl="0"/>
            <a:r>
              <a:rPr lang="en-US" b="1" u="sng" dirty="0"/>
              <a:t>0/s 1990's and beyond </a:t>
            </a:r>
            <a:endParaRPr lang="en-US" dirty="0"/>
          </a:p>
        </p:txBody>
      </p:sp>
      <p:sp>
        <p:nvSpPr>
          <p:cNvPr id="3" name="عنصر نائب للمحتوى 2"/>
          <p:cNvSpPr>
            <a:spLocks noGrp="1"/>
          </p:cNvSpPr>
          <p:nvPr>
            <p:ph idx="1"/>
          </p:nvPr>
        </p:nvSpPr>
        <p:spPr>
          <a:xfrm>
            <a:off x="838200" y="1050878"/>
            <a:ext cx="10515600" cy="5126085"/>
          </a:xfrm>
        </p:spPr>
        <p:txBody>
          <a:bodyPr>
            <a:normAutofit/>
          </a:bodyPr>
          <a:lstStyle/>
          <a:p>
            <a:pPr marL="0" indent="0" algn="l" rtl="0">
              <a:buNone/>
            </a:pPr>
            <a:r>
              <a:rPr lang="en-US" dirty="0"/>
              <a:t>	• In the 1990's we enter the area of true distribute computing in which computations will be divided into sub-computation that can be executed on other processors in multiprocessor computer network. </a:t>
            </a:r>
          </a:p>
          <a:p>
            <a:pPr marL="0" indent="0" algn="l" rtl="0">
              <a:buNone/>
            </a:pPr>
            <a:r>
              <a:rPr lang="en-US" dirty="0"/>
              <a:t>	• Networks will be dynamically configured, they will continue operating even as new devices and S/W are added or removed by using </a:t>
            </a:r>
            <a:r>
              <a:rPr lang="en-US" u="sng" dirty="0"/>
              <a:t>registration procedure</a:t>
            </a:r>
            <a:r>
              <a:rPr lang="en-US" dirty="0"/>
              <a:t>. </a:t>
            </a:r>
          </a:p>
          <a:p>
            <a:pPr marL="0" indent="0" algn="l" rtl="0">
              <a:buNone/>
            </a:pPr>
            <a:endParaRPr lang="ar-SA" dirty="0"/>
          </a:p>
        </p:txBody>
      </p:sp>
    </p:spTree>
    <p:extLst>
      <p:ext uri="{BB962C8B-B14F-4D97-AF65-F5344CB8AC3E}">
        <p14:creationId xmlns:p14="http://schemas.microsoft.com/office/powerpoint/2010/main" val="33235502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u="sng" dirty="0"/>
              <a:t>0/s 2000 and Beyond </a:t>
            </a:r>
            <a:endParaRPr lang="en-US" dirty="0"/>
          </a:p>
        </p:txBody>
      </p:sp>
      <p:sp>
        <p:nvSpPr>
          <p:cNvPr id="3" name="عنصر نائب للمحتوى 2"/>
          <p:cNvSpPr>
            <a:spLocks noGrp="1"/>
          </p:cNvSpPr>
          <p:nvPr>
            <p:ph idx="1"/>
          </p:nvPr>
        </p:nvSpPr>
        <p:spPr>
          <a:xfrm>
            <a:off x="838200" y="1050878"/>
            <a:ext cx="10515600" cy="5126085"/>
          </a:xfrm>
        </p:spPr>
        <p:txBody>
          <a:bodyPr>
            <a:normAutofit/>
          </a:bodyPr>
          <a:lstStyle/>
          <a:p>
            <a:pPr lvl="0" algn="l" rtl="0"/>
            <a:r>
              <a:rPr lang="en-US" dirty="0"/>
              <a:t>Middleware</a:t>
            </a:r>
            <a:endParaRPr lang="en-US" sz="2000" dirty="0"/>
          </a:p>
          <a:p>
            <a:pPr lvl="1" algn="l" rtl="0">
              <a:buFont typeface="Courier New" panose="02070309020205020404" pitchFamily="49" charset="0"/>
              <a:buChar char="o"/>
            </a:pPr>
            <a:r>
              <a:rPr lang="en-US" dirty="0"/>
              <a:t>Links two separate applications</a:t>
            </a:r>
            <a:endParaRPr lang="en-US" sz="1800" dirty="0"/>
          </a:p>
          <a:p>
            <a:pPr lvl="2" algn="l" rtl="0"/>
            <a:r>
              <a:rPr lang="en-US" dirty="0"/>
              <a:t>Often over a network and between incompatible machines</a:t>
            </a:r>
            <a:endParaRPr lang="en-US" sz="1600" dirty="0"/>
          </a:p>
          <a:p>
            <a:pPr lvl="1" algn="l" rtl="0">
              <a:buFont typeface="Courier New" panose="02070309020205020404" pitchFamily="49" charset="0"/>
              <a:buChar char="o"/>
            </a:pPr>
            <a:r>
              <a:rPr lang="en-US" dirty="0"/>
              <a:t>Particularly important for Web services</a:t>
            </a:r>
            <a:endParaRPr lang="en-US" sz="1800" dirty="0"/>
          </a:p>
          <a:p>
            <a:pPr lvl="2" algn="l" rtl="0"/>
            <a:r>
              <a:rPr lang="en-US" dirty="0"/>
              <a:t>Simplifies communication across multiple architectures</a:t>
            </a:r>
            <a:endParaRPr lang="en-US" sz="1600" dirty="0"/>
          </a:p>
          <a:p>
            <a:pPr lvl="0" algn="l" rtl="0"/>
            <a:r>
              <a:rPr lang="en-US" dirty="0"/>
              <a:t>Web services </a:t>
            </a:r>
            <a:endParaRPr lang="en-US" sz="2000" dirty="0"/>
          </a:p>
          <a:p>
            <a:pPr lvl="1" algn="l" rtl="0">
              <a:buFont typeface="Courier New" panose="02070309020205020404" pitchFamily="49" charset="0"/>
              <a:buChar char="o"/>
            </a:pPr>
            <a:r>
              <a:rPr lang="en-US" dirty="0"/>
              <a:t>Encompass set of related standards</a:t>
            </a:r>
            <a:endParaRPr lang="en-US" sz="1800" dirty="0"/>
          </a:p>
          <a:p>
            <a:pPr lvl="1" algn="l" rtl="0">
              <a:buFont typeface="Courier New" panose="02070309020205020404" pitchFamily="49" charset="0"/>
              <a:buChar char="o"/>
            </a:pPr>
            <a:r>
              <a:rPr lang="en-US" dirty="0"/>
              <a:t>Ready-to-use pieces of software on the Internet</a:t>
            </a:r>
            <a:endParaRPr lang="en-US" sz="1800" dirty="0"/>
          </a:p>
          <a:p>
            <a:pPr lvl="1" algn="l" rtl="0">
              <a:buFont typeface="Courier New" panose="02070309020205020404" pitchFamily="49" charset="0"/>
              <a:buChar char="o"/>
            </a:pPr>
            <a:r>
              <a:rPr lang="en-US" dirty="0"/>
              <a:t>Enable any two applications to communicate and exchange data</a:t>
            </a:r>
            <a:endParaRPr lang="en-US" sz="1800" dirty="0"/>
          </a:p>
          <a:p>
            <a:pPr marL="0" indent="0" algn="l" rtl="0">
              <a:buNone/>
            </a:pPr>
            <a:r>
              <a:rPr lang="en-US" dirty="0"/>
              <a:t> </a:t>
            </a:r>
            <a:endParaRPr lang="en-US" sz="2000" dirty="0"/>
          </a:p>
        </p:txBody>
      </p:sp>
    </p:spTree>
    <p:extLst>
      <p:ext uri="{BB962C8B-B14F-4D97-AF65-F5344CB8AC3E}">
        <p14:creationId xmlns:p14="http://schemas.microsoft.com/office/powerpoint/2010/main" val="29845499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u="sng" dirty="0" smtClean="0"/>
              <a:t>1.6 Types of Operating System</a:t>
            </a:r>
            <a:endParaRPr lang="en-US" dirty="0"/>
          </a:p>
        </p:txBody>
      </p:sp>
      <p:sp>
        <p:nvSpPr>
          <p:cNvPr id="3" name="عنصر نائب للمحتوى 2"/>
          <p:cNvSpPr>
            <a:spLocks noGrp="1"/>
          </p:cNvSpPr>
          <p:nvPr>
            <p:ph idx="1"/>
          </p:nvPr>
        </p:nvSpPr>
        <p:spPr>
          <a:xfrm>
            <a:off x="838200" y="1050878"/>
            <a:ext cx="10515600" cy="5126085"/>
          </a:xfrm>
        </p:spPr>
        <p:txBody>
          <a:bodyPr>
            <a:normAutofit/>
          </a:bodyPr>
          <a:lstStyle/>
          <a:p>
            <a:pPr marL="0" indent="0" algn="l" rtl="0">
              <a:buNone/>
            </a:pPr>
            <a:r>
              <a:rPr lang="en-US" dirty="0"/>
              <a:t>	Operating systems are there from the very first computer generation and they keep evolving with time. In this chapter, we will discuss some of the important types of operating systems which are most commonly used.</a:t>
            </a:r>
          </a:p>
          <a:p>
            <a:pPr marL="0" indent="0" algn="l" rtl="0">
              <a:buNone/>
            </a:pPr>
            <a:endParaRPr lang="ar-SA" dirty="0"/>
          </a:p>
        </p:txBody>
      </p:sp>
    </p:spTree>
    <p:extLst>
      <p:ext uri="{BB962C8B-B14F-4D97-AF65-F5344CB8AC3E}">
        <p14:creationId xmlns:p14="http://schemas.microsoft.com/office/powerpoint/2010/main" val="11713743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u="sng" dirty="0" smtClean="0"/>
              <a:t>1. Batch operating system</a:t>
            </a:r>
            <a:endParaRPr lang="en-US" dirty="0"/>
          </a:p>
        </p:txBody>
      </p:sp>
      <p:sp>
        <p:nvSpPr>
          <p:cNvPr id="3" name="عنصر نائب للمحتوى 2"/>
          <p:cNvSpPr>
            <a:spLocks noGrp="1"/>
          </p:cNvSpPr>
          <p:nvPr>
            <p:ph idx="1"/>
          </p:nvPr>
        </p:nvSpPr>
        <p:spPr>
          <a:xfrm>
            <a:off x="838200" y="1050878"/>
            <a:ext cx="10515600" cy="5126085"/>
          </a:xfrm>
        </p:spPr>
        <p:txBody>
          <a:bodyPr>
            <a:normAutofit fontScale="92500"/>
          </a:bodyPr>
          <a:lstStyle/>
          <a:p>
            <a:pPr marL="0" indent="0" algn="l" rtl="0">
              <a:buNone/>
            </a:pPr>
            <a:r>
              <a:rPr lang="en-US" b="1" dirty="0"/>
              <a:t> </a:t>
            </a:r>
            <a:endParaRPr lang="en-US" dirty="0"/>
          </a:p>
          <a:p>
            <a:pPr marL="0" indent="0" algn="l" rtl="0">
              <a:buNone/>
            </a:pPr>
            <a:r>
              <a:rPr lang="en-US" dirty="0"/>
              <a:t>	The users of a batch operating system do not interact with the computer directly (figure 1.2). Each user prepares his job on an off-line device like punch cards and submits it to the computer operator. To speed up processing, jobs with similar needs are batched together and run as a group. The programmers leave their programs with the operator and the operator then sorts the programs with similar requirements into batches.</a:t>
            </a:r>
          </a:p>
          <a:p>
            <a:pPr marL="0" indent="0" algn="l" rtl="0">
              <a:buNone/>
            </a:pPr>
            <a:r>
              <a:rPr lang="en-US" dirty="0"/>
              <a:t>The problems with Batch Systems are as follows −</a:t>
            </a:r>
          </a:p>
          <a:p>
            <a:pPr algn="l" rtl="0"/>
            <a:r>
              <a:rPr lang="en-US" dirty="0"/>
              <a:t>Lack of interaction between the user and the job.</a:t>
            </a:r>
          </a:p>
          <a:p>
            <a:pPr algn="l" rtl="0"/>
            <a:r>
              <a:rPr lang="en-US" dirty="0"/>
              <a:t>CPU is often idle, because the speed of the mechanical I/O devices is slower than the CPU.</a:t>
            </a:r>
          </a:p>
          <a:p>
            <a:pPr algn="l" rtl="0"/>
            <a:r>
              <a:rPr lang="en-US" dirty="0"/>
              <a:t>Difficult to provide the desired priority.</a:t>
            </a:r>
          </a:p>
          <a:p>
            <a:pPr marL="0" indent="0" algn="l" rtl="0">
              <a:buNone/>
            </a:pPr>
            <a:endParaRPr lang="ar-SA" dirty="0"/>
          </a:p>
        </p:txBody>
      </p:sp>
    </p:spTree>
    <p:extLst>
      <p:ext uri="{BB962C8B-B14F-4D97-AF65-F5344CB8AC3E}">
        <p14:creationId xmlns:p14="http://schemas.microsoft.com/office/powerpoint/2010/main" val="1077624439"/>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TotalTime>
  <Words>1142</Words>
  <Application>Microsoft Office PowerPoint</Application>
  <PresentationFormat>ملء الشاشة</PresentationFormat>
  <Paragraphs>183</Paragraphs>
  <Slides>24</Slides>
  <Notes>0</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24</vt:i4>
      </vt:variant>
    </vt:vector>
  </HeadingPairs>
  <TitlesOfParts>
    <vt:vector size="31" baseType="lpstr">
      <vt:lpstr>Arial</vt:lpstr>
      <vt:lpstr>Calibri</vt:lpstr>
      <vt:lpstr>Calibri Light</vt:lpstr>
      <vt:lpstr>Courier New</vt:lpstr>
      <vt:lpstr>Times New Roman</vt:lpstr>
      <vt:lpstr>Trebuchet MS</vt:lpstr>
      <vt:lpstr>نسق Office</vt:lpstr>
      <vt:lpstr>Operating system Lecture one  part2</vt:lpstr>
      <vt:lpstr>1.5 The 0/S development history: </vt:lpstr>
      <vt:lpstr>0/S 1960's</vt:lpstr>
      <vt:lpstr>0/S 1970's</vt:lpstr>
      <vt:lpstr>0/S 1980's</vt:lpstr>
      <vt:lpstr>0/s 1990's and beyond </vt:lpstr>
      <vt:lpstr>0/s 2000 and Beyond </vt:lpstr>
      <vt:lpstr>1.6 Types of Operating System</vt:lpstr>
      <vt:lpstr>1. Batch operating system</vt:lpstr>
      <vt:lpstr>1. Batch operating system</vt:lpstr>
      <vt:lpstr>2. Time-sharing operating systems</vt:lpstr>
      <vt:lpstr>2. Time-sharing operating systems</vt:lpstr>
      <vt:lpstr>2. Time-sharing operating systems</vt:lpstr>
      <vt:lpstr>3. Real Time operating System</vt:lpstr>
      <vt:lpstr>types of real-time operating systems</vt:lpstr>
      <vt:lpstr>4. Distributed operating System</vt:lpstr>
      <vt:lpstr>4. Distributed operating System</vt:lpstr>
      <vt:lpstr>5. Network operating System</vt:lpstr>
      <vt:lpstr>1.7 Performance Development </vt:lpstr>
      <vt:lpstr>عرض تقديمي في PowerPoint</vt:lpstr>
      <vt:lpstr>1.7.2 Buffering </vt:lpstr>
      <vt:lpstr>1.7.3 Spooling: (Simultaneous Peripheral Operation On-Line) </vt:lpstr>
      <vt:lpstr>1.7.4. Multiprogramming</vt:lpstr>
      <vt:lpstr>1.7.5. Parallel systems </vt:lpstr>
    </vt:vector>
  </TitlesOfParts>
  <Company>SACC - ANAS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DR.Ahmed Saker 2O14</dc:creator>
  <cp:lastModifiedBy>DR.Ahmed Saker 2O14</cp:lastModifiedBy>
  <cp:revision>69</cp:revision>
  <dcterms:created xsi:type="dcterms:W3CDTF">2018-01-02T21:29:31Z</dcterms:created>
  <dcterms:modified xsi:type="dcterms:W3CDTF">2018-01-03T03:13:53Z</dcterms:modified>
</cp:coreProperties>
</file>